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5" r:id="rId6"/>
    <p:sldId id="274" r:id="rId7"/>
    <p:sldId id="272" r:id="rId8"/>
    <p:sldId id="270" r:id="rId9"/>
    <p:sldId id="262" r:id="rId10"/>
    <p:sldId id="263" r:id="rId11"/>
    <p:sldId id="273" r:id="rId12"/>
    <p:sldId id="269" r:id="rId13"/>
    <p:sldId id="266" r:id="rId14"/>
    <p:sldId id="267" r:id="rId15"/>
    <p:sldId id="264" r:id="rId16"/>
    <p:sldId id="271" r:id="rId17"/>
    <p:sldId id="275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09" autoAdjust="0"/>
    <p:restoredTop sz="94660"/>
  </p:normalViewPr>
  <p:slideViewPr>
    <p:cSldViewPr>
      <p:cViewPr varScale="1">
        <p:scale>
          <a:sx n="68" d="100"/>
          <a:sy n="68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9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9000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file:///C:\Users\admin\Desktop\&#1089;&#1086;&#1074;&#1088;&#1077;&#1084;&#1077;&#1085;&#1085;&#1072;&#1103;%20&#1084;&#1091;&#1079;&#1099;&#1082;&#1072;\&#1053;&#1072;&#1090;&#1072;&#1096;&#1072;%20&#1050;&#1086;&#1088;&#1086;&#1083;&#1077;&#1074;&#1072;%20-%20&#1052;&#1072;&#1083;&#1077;&#1085;&#1100;&#1082;&#1072;&#1103;%20&#1089;&#1090;&#1088;&#1072;&#1085;&#1072;%20%20(audiopoisk.com).mp3" TargetMode="External"/><Relationship Id="rId1" Type="http://schemas.openxmlformats.org/officeDocument/2006/relationships/audio" Target="file:///C:\Users\admin\Desktop\&#1053;&#1072;&#1090;&#1072;&#1096;&#1072;%20&#1050;&#1086;&#1088;&#1086;&#1083;&#1077;&#1074;&#1072;%20-%20&#1052;&#1072;&#1083;&#1077;&#1085;&#1100;&#1082;&#1072;&#1103;%20&#1089;&#1090;&#1088;&#1072;&#1085;&#1072;%20%20(audiopoisk.com)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jpeg"/><Relationship Id="rId5" Type="http://schemas.openxmlformats.org/officeDocument/2006/relationships/image" Target="../media/image58.jpeg"/><Relationship Id="rId4" Type="http://schemas.openxmlformats.org/officeDocument/2006/relationships/image" Target="../media/image5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62916297_background-03.jpg"/>
          <p:cNvPicPr>
            <a:picLocks noChangeAspect="1"/>
          </p:cNvPicPr>
          <p:nvPr/>
        </p:nvPicPr>
        <p:blipFill>
          <a:blip r:embed="rId4">
            <a:lum bright="3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8029604" cy="14287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МБДОУ детский сад </a:t>
            </a:r>
            <a:r>
              <a:rPr lang="en-US" b="1" dirty="0" smtClean="0">
                <a:solidFill>
                  <a:schemeClr val="accent6"/>
                </a:solidFill>
              </a:rPr>
              <a:t>«</a:t>
            </a:r>
            <a:r>
              <a:rPr lang="ru-RU" b="1" dirty="0" smtClean="0">
                <a:solidFill>
                  <a:schemeClr val="accent6"/>
                </a:solidFill>
              </a:rPr>
              <a:t>Золушка</a:t>
            </a:r>
            <a:r>
              <a:rPr lang="en-US" b="1" dirty="0" smtClean="0">
                <a:solidFill>
                  <a:schemeClr val="accent6"/>
                </a:solidFill>
              </a:rPr>
              <a:t>»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Наташа Королева - Маленькая страна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-1214478" y="1857364"/>
            <a:ext cx="304800" cy="304800"/>
          </a:xfrm>
          <a:prstGeom prst="rect">
            <a:avLst/>
          </a:prstGeom>
        </p:spPr>
      </p:pic>
      <p:pic>
        <p:nvPicPr>
          <p:cNvPr id="7" name="Наташа Королева - Маленькая страна  (audiopoisk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-1071602" y="3286124"/>
            <a:ext cx="304800" cy="3048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-1" y="2000241"/>
            <a:ext cx="878684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Вас приветствует старшая группа №11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«Пчелки»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" name="Наташа Королева - Маленькая страна  (audiopoisk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10644230" y="328612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mute="1"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numSld="999">
                <p:cTn id="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2916297_background-03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0"/>
            <a:ext cx="9184886" cy="6858000"/>
          </a:xfrm>
          <a:prstGeom prst="rect">
            <a:avLst/>
          </a:prstGeom>
        </p:spPr>
      </p:pic>
      <p:pic>
        <p:nvPicPr>
          <p:cNvPr id="5" name="Рисунок 4" descr="20150514_075122.jpg"/>
          <p:cNvPicPr>
            <a:picLocks noChangeAspect="1"/>
          </p:cNvPicPr>
          <p:nvPr/>
        </p:nvPicPr>
        <p:blipFill>
          <a:blip r:embed="rId3" cstate="print">
            <a:lum bright="-20000"/>
          </a:blip>
          <a:stretch>
            <a:fillRect/>
          </a:stretch>
        </p:blipFill>
        <p:spPr>
          <a:xfrm>
            <a:off x="5265014" y="357167"/>
            <a:ext cx="3674717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20150514_074931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214942" y="2928934"/>
            <a:ext cx="3643338" cy="2732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20150514_0751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7224" y="857232"/>
            <a:ext cx="3214692" cy="42862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4643438" y="5929330"/>
            <a:ext cx="3877777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  <a:latin typeface="Constantia" pitchFamily="18" charset="0"/>
              </a:rPr>
              <a:t>Речевое развитие</a:t>
            </a:r>
            <a:endParaRPr lang="ru-RU" sz="3200" dirty="0">
              <a:solidFill>
                <a:schemeClr val="accent6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62916297_background-03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0"/>
            <a:ext cx="9144000" cy="685169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71736" y="5143512"/>
            <a:ext cx="3786214" cy="142876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Constantia" pitchFamily="18" charset="0"/>
              </a:rPr>
              <a:t>А вот мобильное местечко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Constantia" pitchFamily="18" charset="0"/>
              </a:rPr>
              <a:t>Здесь время мчится словно речка,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Constantia" pitchFamily="18" charset="0"/>
              </a:rPr>
              <a:t>Тут быстро взрослым можно стать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Constantia" pitchFamily="18" charset="0"/>
              </a:rPr>
              <a:t>И профессии менять</a:t>
            </a:r>
            <a:r>
              <a:rPr lang="ru-RU" dirty="0" smtClean="0">
                <a:solidFill>
                  <a:srgbClr val="FFFF00"/>
                </a:solidFill>
              </a:rPr>
              <a:t>..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20150514_081808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85720" y="4000504"/>
            <a:ext cx="2143122" cy="28574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20150515_104355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214282" y="928670"/>
            <a:ext cx="2786050" cy="20895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20150515_114326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>
            <a:off x="5786446" y="1428736"/>
            <a:ext cx="2952770" cy="22145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20150515_1044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1670" y="2500306"/>
            <a:ext cx="2857520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20150515_114544.jpg"/>
          <p:cNvPicPr>
            <a:picLocks noChangeAspect="1"/>
          </p:cNvPicPr>
          <p:nvPr/>
        </p:nvPicPr>
        <p:blipFill>
          <a:blip r:embed="rId7" cstate="print">
            <a:lum bright="-10000"/>
          </a:blip>
          <a:stretch>
            <a:fillRect/>
          </a:stretch>
        </p:blipFill>
        <p:spPr>
          <a:xfrm rot="1144285">
            <a:off x="6297908" y="4339451"/>
            <a:ext cx="2373742" cy="17803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86700" cy="6556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Центр сюжетно-ролевых игр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62916297_background-03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-20444" y="0"/>
            <a:ext cx="9164444" cy="6854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Музыкально-театральный центр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5072074"/>
            <a:ext cx="4614866" cy="147161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В нашей группе все актеры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Кукловоды и танцоры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Каждый день и каждый час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Мы хотим играть для вас!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20150514_080308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1000100" y="1285860"/>
            <a:ext cx="1928826" cy="25717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20150514_080243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4286248" y="1357298"/>
            <a:ext cx="4214794" cy="31610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20150520_1311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071942"/>
            <a:ext cx="3428992" cy="25717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62916297_background-03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-285776"/>
            <a:ext cx="9174359" cy="714377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Уголок природы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7" name="Рисунок 6" descr="20150520_125318.jpg"/>
          <p:cNvPicPr>
            <a:picLocks noChangeAspect="1"/>
          </p:cNvPicPr>
          <p:nvPr/>
        </p:nvPicPr>
        <p:blipFill>
          <a:blip r:embed="rId3" cstate="print">
            <a:lum bright="-20000"/>
          </a:blip>
          <a:stretch>
            <a:fillRect/>
          </a:stretch>
        </p:blipFill>
        <p:spPr>
          <a:xfrm>
            <a:off x="4572000" y="1000108"/>
            <a:ext cx="3786182" cy="28396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20150520_130136.jpg"/>
          <p:cNvPicPr>
            <a:picLocks noChangeAspect="1"/>
          </p:cNvPicPr>
          <p:nvPr/>
        </p:nvPicPr>
        <p:blipFill>
          <a:blip r:embed="rId4" cstate="print">
            <a:lum bright="-20000"/>
          </a:blip>
          <a:stretch>
            <a:fillRect/>
          </a:stretch>
        </p:blipFill>
        <p:spPr>
          <a:xfrm>
            <a:off x="642910" y="1071546"/>
            <a:ext cx="3571899" cy="26789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20150520_130404.jpg"/>
          <p:cNvPicPr>
            <a:picLocks noChangeAspect="1"/>
          </p:cNvPicPr>
          <p:nvPr/>
        </p:nvPicPr>
        <p:blipFill>
          <a:blip r:embed="rId5" cstate="print">
            <a:lum bright="-20000"/>
          </a:blip>
          <a:stretch>
            <a:fillRect/>
          </a:stretch>
        </p:blipFill>
        <p:spPr>
          <a:xfrm>
            <a:off x="2714612" y="4000504"/>
            <a:ext cx="3452805" cy="25896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1362916297_background-03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-74320"/>
            <a:ext cx="9144000" cy="6932320"/>
          </a:xfrm>
        </p:spPr>
      </p:pic>
      <p:pic>
        <p:nvPicPr>
          <p:cNvPr id="6" name="Содержимое 5" descr="20150514_075340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lum bright="-30000"/>
          </a:blip>
          <a:stretch>
            <a:fillRect/>
          </a:stretch>
        </p:blipFill>
        <p:spPr>
          <a:xfrm>
            <a:off x="214282" y="357166"/>
            <a:ext cx="4381529" cy="32861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20150514_075352.jpg"/>
          <p:cNvPicPr>
            <a:picLocks noChangeAspect="1"/>
          </p:cNvPicPr>
          <p:nvPr/>
        </p:nvPicPr>
        <p:blipFill>
          <a:blip r:embed="rId4" cstate="print">
            <a:lum bright="-30000"/>
          </a:blip>
          <a:stretch>
            <a:fillRect/>
          </a:stretch>
        </p:blipFill>
        <p:spPr>
          <a:xfrm>
            <a:off x="4643438" y="357166"/>
            <a:ext cx="4286248" cy="32146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20150514_075412.jpg"/>
          <p:cNvPicPr>
            <a:picLocks noChangeAspect="1"/>
          </p:cNvPicPr>
          <p:nvPr/>
        </p:nvPicPr>
        <p:blipFill>
          <a:blip r:embed="rId5" cstate="print">
            <a:lum bright="-30000"/>
          </a:blip>
          <a:stretch>
            <a:fillRect/>
          </a:stretch>
        </p:blipFill>
        <p:spPr>
          <a:xfrm>
            <a:off x="428596" y="3571876"/>
            <a:ext cx="4143404" cy="31075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Прямоугольник 8"/>
          <p:cNvSpPr/>
          <p:nvPr/>
        </p:nvSpPr>
        <p:spPr>
          <a:xfrm>
            <a:off x="4643438" y="4500570"/>
            <a:ext cx="4214842" cy="132343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cs typeface="Aharoni" pitchFamily="2" charset="-79"/>
              </a:rPr>
              <a:t>У нас почти что, зимний сад</a:t>
            </a:r>
          </a:p>
          <a:p>
            <a:r>
              <a:rPr lang="ru-RU" sz="2000" b="1" dirty="0" smtClean="0">
                <a:solidFill>
                  <a:srgbClr val="FFFF00"/>
                </a:solidFill>
                <a:cs typeface="Aharoni" pitchFamily="2" charset="-79"/>
              </a:rPr>
              <a:t>В природном уголке</a:t>
            </a:r>
          </a:p>
          <a:p>
            <a:r>
              <a:rPr lang="ru-RU" sz="2000" b="1" dirty="0" smtClean="0">
                <a:solidFill>
                  <a:srgbClr val="FFFF00"/>
                </a:solidFill>
                <a:cs typeface="Aharoni" pitchFamily="2" charset="-79"/>
              </a:rPr>
              <a:t>Здесь потрудиться каждый рад,</a:t>
            </a:r>
          </a:p>
          <a:p>
            <a:r>
              <a:rPr lang="ru-RU" sz="2000" b="1" dirty="0" smtClean="0">
                <a:solidFill>
                  <a:srgbClr val="FFFF00"/>
                </a:solidFill>
                <a:cs typeface="Aharoni" pitchFamily="2" charset="-79"/>
              </a:rPr>
              <a:t>Помочь рука к руке.</a:t>
            </a:r>
            <a:endParaRPr lang="ru-RU" sz="2000" b="1" dirty="0">
              <a:solidFill>
                <a:srgbClr val="FFFF00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62916297_background-03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-30359" y="0"/>
            <a:ext cx="917435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Уголок дежурства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5" name="Рисунок 4" descr="20150514_075205.jpg"/>
          <p:cNvPicPr>
            <a:picLocks noChangeAspect="1"/>
          </p:cNvPicPr>
          <p:nvPr/>
        </p:nvPicPr>
        <p:blipFill>
          <a:blip r:embed="rId3" cstate="print">
            <a:lum bright="-20000"/>
          </a:blip>
          <a:stretch>
            <a:fillRect/>
          </a:stretch>
        </p:blipFill>
        <p:spPr>
          <a:xfrm>
            <a:off x="4786314" y="1214422"/>
            <a:ext cx="3905277" cy="2928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20150514_075223.jpg"/>
          <p:cNvPicPr>
            <a:picLocks noChangeAspect="1"/>
          </p:cNvPicPr>
          <p:nvPr/>
        </p:nvPicPr>
        <p:blipFill>
          <a:blip r:embed="rId4" cstate="print">
            <a:lum bright="-20000"/>
          </a:blip>
          <a:stretch>
            <a:fillRect/>
          </a:stretch>
        </p:blipFill>
        <p:spPr>
          <a:xfrm>
            <a:off x="500034" y="1285860"/>
            <a:ext cx="3786182" cy="28396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20150514_075148.jpg"/>
          <p:cNvPicPr>
            <a:picLocks noChangeAspect="1"/>
          </p:cNvPicPr>
          <p:nvPr/>
        </p:nvPicPr>
        <p:blipFill>
          <a:blip r:embed="rId5" cstate="print">
            <a:lum bright="-20000"/>
          </a:blip>
          <a:stretch>
            <a:fillRect/>
          </a:stretch>
        </p:blipFill>
        <p:spPr>
          <a:xfrm>
            <a:off x="5143504" y="4357694"/>
            <a:ext cx="3024209" cy="226815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357158" y="4786322"/>
            <a:ext cx="4214842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Все хотят дежурным быть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Чтобы всем руководить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Ведь дежурить каждый день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Малышам совсем не лень.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62916297_background-03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6302"/>
            <a:ext cx="9144000" cy="685169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29576" cy="116205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6"/>
                </a:solidFill>
              </a:rPr>
              <a:t>Патриотический уголок</a:t>
            </a:r>
            <a:endParaRPr lang="ru-RU" sz="3600" dirty="0">
              <a:solidFill>
                <a:schemeClr val="accent6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2357431"/>
            <a:ext cx="3214709" cy="214314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Constantia" pitchFamily="18" charset="0"/>
              </a:rPr>
              <a:t>Если не мы то кто же.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Constantia" pitchFamily="18" charset="0"/>
              </a:rPr>
              <a:t>Детям нашим поможет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Constantia" pitchFamily="18" charset="0"/>
              </a:rPr>
              <a:t>Россию любить и знать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Constantia" pitchFamily="18" charset="0"/>
              </a:rPr>
              <a:t>Как важно не опоздать.</a:t>
            </a:r>
            <a:endParaRPr lang="ru-RU" sz="2000" dirty="0">
              <a:solidFill>
                <a:srgbClr val="FFFF00"/>
              </a:solidFill>
              <a:latin typeface="Constantia" pitchFamily="18" charset="0"/>
            </a:endParaRPr>
          </a:p>
        </p:txBody>
      </p:sp>
      <p:pic>
        <p:nvPicPr>
          <p:cNvPr id="6" name="Рисунок 5" descr="20150514_080735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4214810" y="1785926"/>
            <a:ext cx="4357686" cy="32682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362916297_background-03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Содержимое 5" descr="20150515_11433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596" y="428604"/>
            <a:ext cx="3571900" cy="2678926"/>
          </a:xfrm>
        </p:spPr>
      </p:pic>
      <p:pic>
        <p:nvPicPr>
          <p:cNvPr id="7" name="Рисунок 6" descr="20150520_1227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428604"/>
            <a:ext cx="3524273" cy="2643206"/>
          </a:xfrm>
          <a:prstGeom prst="rect">
            <a:avLst/>
          </a:prstGeom>
        </p:spPr>
      </p:pic>
      <p:pic>
        <p:nvPicPr>
          <p:cNvPr id="8" name="Рисунок 7" descr="20150520_12115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429000"/>
            <a:ext cx="3881465" cy="2911100"/>
          </a:xfrm>
          <a:prstGeom prst="rect">
            <a:avLst/>
          </a:prstGeom>
        </p:spPr>
      </p:pic>
      <p:pic>
        <p:nvPicPr>
          <p:cNvPr id="9" name="Рисунок 8" descr="20150520_12085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4876" y="3500438"/>
            <a:ext cx="3810026" cy="2857520"/>
          </a:xfrm>
          <a:prstGeom prst="rect">
            <a:avLst/>
          </a:prstGeom>
        </p:spPr>
      </p:pic>
      <p:sp>
        <p:nvSpPr>
          <p:cNvPr id="10" name="Двойная стрелка влево/вправо 9"/>
          <p:cNvSpPr/>
          <p:nvPr/>
        </p:nvSpPr>
        <p:spPr>
          <a:xfrm>
            <a:off x="3857620" y="4643446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3786182" y="157161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143108" y="357166"/>
            <a:ext cx="5089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cs typeface="Aharoni" pitchFamily="2" charset="-79"/>
              </a:rPr>
              <a:t>Вариативность группы</a:t>
            </a:r>
            <a:endParaRPr lang="ru-RU" sz="4000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3071810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магазин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8" y="3143248"/>
            <a:ext cx="2030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парикмахерская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6286520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безопасность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6286520"/>
            <a:ext cx="102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музыка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_900216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435" y="0"/>
            <a:ext cx="9151436" cy="6863578"/>
          </a:xfrm>
        </p:spPr>
      </p:pic>
      <p:sp>
        <p:nvSpPr>
          <p:cNvPr id="5" name="TextBox 4"/>
          <p:cNvSpPr txBox="1"/>
          <p:nvPr/>
        </p:nvSpPr>
        <p:spPr>
          <a:xfrm>
            <a:off x="2428860" y="1000108"/>
            <a:ext cx="68573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6"/>
                </a:solidFill>
                <a:latin typeface="Constantia" pitchFamily="18" charset="0"/>
              </a:rPr>
              <a:t>Группу всю мы показали</a:t>
            </a:r>
          </a:p>
          <a:p>
            <a:r>
              <a:rPr lang="ru-RU" sz="2800" b="1" i="1" dirty="0" smtClean="0">
                <a:solidFill>
                  <a:schemeClr val="accent6"/>
                </a:solidFill>
                <a:latin typeface="Constantia" pitchFamily="18" charset="0"/>
              </a:rPr>
              <a:t>О себе все рассказали</a:t>
            </a:r>
          </a:p>
          <a:p>
            <a:r>
              <a:rPr lang="ru-RU" sz="2800" b="1" i="1" dirty="0" smtClean="0">
                <a:solidFill>
                  <a:schemeClr val="accent6"/>
                </a:solidFill>
                <a:latin typeface="Constantia" pitchFamily="18" charset="0"/>
              </a:rPr>
              <a:t>Вас в гости снова будем ждать,</a:t>
            </a:r>
          </a:p>
          <a:p>
            <a:r>
              <a:rPr lang="ru-RU" sz="2800" b="1" i="1" dirty="0" smtClean="0">
                <a:solidFill>
                  <a:schemeClr val="accent6"/>
                </a:solidFill>
                <a:latin typeface="Constantia" pitchFamily="18" charset="0"/>
              </a:rPr>
              <a:t>Нам есть еще что показать</a:t>
            </a:r>
            <a:endParaRPr lang="ru-RU" sz="2800" b="1" i="1" dirty="0">
              <a:solidFill>
                <a:schemeClr val="accent6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62916297_background-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44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Воспитатель группы: </a:t>
            </a:r>
            <a:r>
              <a:rPr lang="ru-RU" i="1" dirty="0" err="1" smtClean="0">
                <a:solidFill>
                  <a:srgbClr val="7030A0"/>
                </a:solidFill>
              </a:rPr>
              <a:t>Драган</a:t>
            </a:r>
            <a:r>
              <a:rPr lang="ru-RU" i="1" dirty="0" smtClean="0">
                <a:solidFill>
                  <a:srgbClr val="7030A0"/>
                </a:solidFill>
              </a:rPr>
              <a:t> Н.В.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22" y="2071678"/>
            <a:ext cx="5786478" cy="3859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/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14282" y="1857365"/>
            <a:ext cx="41434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Мама ходит на работу и у папы много дел,</a:t>
            </a:r>
          </a:p>
          <a:p>
            <a:r>
              <a:rPr lang="ru-RU" b="1" dirty="0" smtClean="0"/>
              <a:t>Значит надо, чтобы кто-то и за нами приглядел!</a:t>
            </a:r>
          </a:p>
          <a:p>
            <a:r>
              <a:rPr lang="ru-RU" b="1" dirty="0" smtClean="0"/>
              <a:t>Кто накормит кашей с ложки, кто нам сказку почитает,</a:t>
            </a:r>
          </a:p>
          <a:p>
            <a:r>
              <a:rPr lang="ru-RU" b="1" dirty="0" smtClean="0"/>
              <a:t>Кто наденет нам сапожки, кто стихи и песни знает?</a:t>
            </a:r>
          </a:p>
          <a:p>
            <a:r>
              <a:rPr lang="ru-RU" b="1" dirty="0" smtClean="0"/>
              <a:t>Кто помирит, кто подскажет, кто подружка и приятель,</a:t>
            </a:r>
          </a:p>
          <a:p>
            <a:r>
              <a:rPr lang="ru-RU" b="1" dirty="0" smtClean="0"/>
              <a:t>Кто нам фокусы покажет? Ну, конечно, воспитатель!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81469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Constantia" pitchFamily="18" charset="0"/>
              </a:rPr>
              <a:t>Добро пожаловать!</a:t>
            </a:r>
            <a:endParaRPr lang="ru-RU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4" name="Рисунок 3" descr="20150514_0816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928802"/>
            <a:ext cx="2666987" cy="20002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20150515_11454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32" y="1214422"/>
            <a:ext cx="3357586" cy="25181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20150416_09075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14612" y="2857496"/>
            <a:ext cx="3357586" cy="25181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20150515_11304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72264" y="3786191"/>
            <a:ext cx="2035983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20150422_10594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282" y="4429132"/>
            <a:ext cx="2786082" cy="20895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62916297_background-03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-20443" y="0"/>
            <a:ext cx="91644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20150515_121918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14282" y="214290"/>
            <a:ext cx="2839164" cy="18573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786058"/>
            <a:ext cx="5414978" cy="128588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В нашей группе всем на диво</a:t>
            </a:r>
          </a:p>
          <a:p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И нарядно и красиво!</a:t>
            </a:r>
          </a:p>
          <a:p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Очень много есть у нас</a:t>
            </a:r>
          </a:p>
          <a:p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Все покажем мы сейчас.</a:t>
            </a:r>
            <a:endParaRPr lang="ru-RU" dirty="0">
              <a:solidFill>
                <a:srgbClr val="FFFF00"/>
              </a:solidFill>
              <a:latin typeface="Constantia" pitchFamily="18" charset="0"/>
            </a:endParaRPr>
          </a:p>
        </p:txBody>
      </p:sp>
      <p:pic>
        <p:nvPicPr>
          <p:cNvPr id="8" name="Рисунок 7" descr="20150514_081213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3214678" y="285728"/>
            <a:ext cx="3000364" cy="22502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20150514_075443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>
            <a:off x="6357950" y="285728"/>
            <a:ext cx="2500298" cy="18752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20150514_075302.jpg"/>
          <p:cNvPicPr>
            <a:picLocks noChangeAspect="1"/>
          </p:cNvPicPr>
          <p:nvPr/>
        </p:nvPicPr>
        <p:blipFill>
          <a:blip r:embed="rId6" cstate="print">
            <a:lum bright="-10000"/>
          </a:blip>
          <a:stretch>
            <a:fillRect/>
          </a:stretch>
        </p:blipFill>
        <p:spPr>
          <a:xfrm>
            <a:off x="3143240" y="4214818"/>
            <a:ext cx="2952739" cy="22145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 descr="20150514_075223.jpg"/>
          <p:cNvPicPr>
            <a:picLocks noChangeAspect="1"/>
          </p:cNvPicPr>
          <p:nvPr/>
        </p:nvPicPr>
        <p:blipFill>
          <a:blip r:embed="rId7" cstate="print">
            <a:lum bright="-10000"/>
          </a:blip>
          <a:stretch>
            <a:fillRect/>
          </a:stretch>
        </p:blipFill>
        <p:spPr>
          <a:xfrm>
            <a:off x="6357950" y="4357694"/>
            <a:ext cx="2595581" cy="19466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Рисунок 11" descr="20150514_074925.jpg"/>
          <p:cNvPicPr>
            <a:picLocks noChangeAspect="1"/>
          </p:cNvPicPr>
          <p:nvPr/>
        </p:nvPicPr>
        <p:blipFill>
          <a:blip r:embed="rId8" cstate="print">
            <a:lum bright="-10000"/>
          </a:blip>
          <a:stretch>
            <a:fillRect/>
          </a:stretch>
        </p:blipFill>
        <p:spPr>
          <a:xfrm>
            <a:off x="285720" y="4429132"/>
            <a:ext cx="2667019" cy="2000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62916297_background-03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-428652"/>
            <a:ext cx="9174359" cy="72866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Центр физической культуры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4000504"/>
            <a:ext cx="5143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onstantia" pitchFamily="18" charset="0"/>
              </a:rPr>
              <a:t>Если день начать с зарядки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Constantia" pitchFamily="18" charset="0"/>
              </a:rPr>
              <a:t>Значит будет все в порядке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Constantia" pitchFamily="18" charset="0"/>
              </a:rPr>
              <a:t>Нам пилюли и микстуру 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Constantia" pitchFamily="18" charset="0"/>
              </a:rPr>
              <a:t>заменяет физкультура.</a:t>
            </a:r>
            <a:endParaRPr lang="ru-RU" sz="2800" dirty="0">
              <a:solidFill>
                <a:srgbClr val="FFFF00"/>
              </a:solidFill>
              <a:latin typeface="Constantia" pitchFamily="18" charset="0"/>
            </a:endParaRPr>
          </a:p>
        </p:txBody>
      </p:sp>
      <p:pic>
        <p:nvPicPr>
          <p:cNvPr id="6" name="Рисунок 5" descr="20150514_081213.jpg"/>
          <p:cNvPicPr>
            <a:picLocks noChangeAspect="1"/>
          </p:cNvPicPr>
          <p:nvPr/>
        </p:nvPicPr>
        <p:blipFill>
          <a:blip r:embed="rId3" cstate="print">
            <a:lum bright="-20000"/>
          </a:blip>
          <a:stretch>
            <a:fillRect/>
          </a:stretch>
        </p:blipFill>
        <p:spPr>
          <a:xfrm>
            <a:off x="4429124" y="1357298"/>
            <a:ext cx="3500462" cy="26253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20150514_081149.jpg"/>
          <p:cNvPicPr>
            <a:picLocks noChangeAspect="1"/>
          </p:cNvPicPr>
          <p:nvPr/>
        </p:nvPicPr>
        <p:blipFill>
          <a:blip r:embed="rId4" cstate="print">
            <a:lum bright="-20000"/>
          </a:blip>
          <a:stretch>
            <a:fillRect/>
          </a:stretch>
        </p:blipFill>
        <p:spPr>
          <a:xfrm>
            <a:off x="1214414" y="1214422"/>
            <a:ext cx="2786082" cy="20895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20150514_081158.jpg"/>
          <p:cNvPicPr>
            <a:picLocks noChangeAspect="1"/>
          </p:cNvPicPr>
          <p:nvPr/>
        </p:nvPicPr>
        <p:blipFill>
          <a:blip r:embed="rId5" cstate="print">
            <a:lum bright="-20000"/>
          </a:blip>
          <a:stretch>
            <a:fillRect/>
          </a:stretch>
        </p:blipFill>
        <p:spPr>
          <a:xfrm>
            <a:off x="214282" y="2643182"/>
            <a:ext cx="2571768" cy="19288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20150520_15055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62" y="4500570"/>
            <a:ext cx="2857488" cy="21431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62916297_background-03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-20444" y="3776"/>
            <a:ext cx="9164444" cy="6854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Центр строительных игр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5" name="Содержимое 4" descr="20150515_12172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29190" y="1428736"/>
            <a:ext cx="3714775" cy="27860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571612"/>
            <a:ext cx="3714776" cy="242889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Constantia" pitchFamily="18" charset="0"/>
              </a:rPr>
              <a:t>Хороши у нас игрушки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Constantia" pitchFamily="18" charset="0"/>
              </a:rPr>
              <a:t>Куклы,  мишки, погремушки,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Constantia" pitchFamily="18" charset="0"/>
              </a:rPr>
              <a:t>Поиграем и потом, все на место уберем</a:t>
            </a:r>
            <a:endParaRPr lang="ru-RU" sz="2400" dirty="0">
              <a:solidFill>
                <a:srgbClr val="FFFF00"/>
              </a:solidFill>
              <a:latin typeface="Constantia" pitchFamily="18" charset="0"/>
            </a:endParaRPr>
          </a:p>
        </p:txBody>
      </p:sp>
      <p:pic>
        <p:nvPicPr>
          <p:cNvPr id="7" name="Рисунок 6" descr="SAM_067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4286256"/>
            <a:ext cx="3936995" cy="22145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62916297_background-03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-20444" y="3776"/>
            <a:ext cx="9164444" cy="6854224"/>
          </a:xfrm>
          <a:prstGeom prst="rect">
            <a:avLst/>
          </a:prstGeom>
        </p:spPr>
      </p:pic>
      <p:pic>
        <p:nvPicPr>
          <p:cNvPr id="3" name="Рисунок 2" descr="20150514_0801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785794"/>
            <a:ext cx="3833839" cy="28753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1643042" y="214290"/>
            <a:ext cx="5629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/>
                </a:solidFill>
                <a:latin typeface="Constantia" pitchFamily="18" charset="0"/>
              </a:rPr>
              <a:t>Центр художественного творчества</a:t>
            </a:r>
            <a:endParaRPr lang="ru-RU" sz="2400" b="1" dirty="0">
              <a:solidFill>
                <a:schemeClr val="accent6"/>
              </a:solidFill>
              <a:latin typeface="Constantia" pitchFamily="18" charset="0"/>
            </a:endParaRPr>
          </a:p>
        </p:txBody>
      </p:sp>
      <p:pic>
        <p:nvPicPr>
          <p:cNvPr id="8" name="Рисунок 7" descr="20150520_1310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3839770"/>
            <a:ext cx="3786214" cy="28396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Рисунок 1" descr="20150514_080111.jpg"/>
          <p:cNvPicPr>
            <a:picLocks noChangeAspect="1"/>
          </p:cNvPicPr>
          <p:nvPr/>
        </p:nvPicPr>
        <p:blipFill>
          <a:blip r:embed="rId5" cstate="print">
            <a:lum bright="-20000"/>
          </a:blip>
          <a:stretch>
            <a:fillRect/>
          </a:stretch>
        </p:blipFill>
        <p:spPr>
          <a:xfrm>
            <a:off x="357158" y="750075"/>
            <a:ext cx="3786214" cy="28396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20150520_12160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3750471"/>
            <a:ext cx="4000528" cy="30003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20150514_081447.jpg"/>
          <p:cNvPicPr>
            <a:picLocks noChangeAspect="1"/>
          </p:cNvPicPr>
          <p:nvPr/>
        </p:nvPicPr>
        <p:blipFill>
          <a:blip r:embed="rId7" cstate="print">
            <a:lum bright="-10000"/>
          </a:blip>
          <a:stretch>
            <a:fillRect/>
          </a:stretch>
        </p:blipFill>
        <p:spPr>
          <a:xfrm>
            <a:off x="3643306" y="2500306"/>
            <a:ext cx="2154725" cy="22145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362916297_background-03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-20444" y="0"/>
            <a:ext cx="916444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  <a:latin typeface="Constantia" pitchFamily="18" charset="0"/>
              </a:rPr>
              <a:t>Безопасность</a:t>
            </a:r>
            <a:endParaRPr lang="ru-RU" sz="3200" dirty="0">
              <a:solidFill>
                <a:schemeClr val="accent6"/>
              </a:solidFill>
              <a:latin typeface="Constantia" pitchFamily="18" charset="0"/>
            </a:endParaRPr>
          </a:p>
        </p:txBody>
      </p:sp>
      <p:pic>
        <p:nvPicPr>
          <p:cNvPr id="7" name="Содержимое 6" descr="20150515_12200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714356"/>
            <a:ext cx="4004741" cy="30035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785926"/>
            <a:ext cx="3643338" cy="156527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О безопасности в пути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На улице и дома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Мы будем, знаю , говорить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Сегодня в группе снова.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8" name="Рисунок 7" descr="20150515_122054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357158" y="3714752"/>
            <a:ext cx="3929058" cy="29467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62916297_background-03.jpg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lum bright="30000"/>
          </a:blip>
          <a:srcRect l="12667" r="12667"/>
          <a:stretch>
            <a:fillRect/>
          </a:stretch>
        </p:blipFill>
        <p:spPr>
          <a:xfrm>
            <a:off x="0" y="-40888"/>
            <a:ext cx="9144000" cy="6898888"/>
          </a:xfrm>
        </p:spPr>
      </p:pic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Мы с цифрами знакомы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про цифры много узнаем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и математики законы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постигать не устаем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10" name="Рисунок 9" descr="20150514_074957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5929322" y="3786190"/>
            <a:ext cx="2857520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 descr="20150514_075048.jpg"/>
          <p:cNvPicPr>
            <a:picLocks noChangeAspect="1"/>
          </p:cNvPicPr>
          <p:nvPr/>
        </p:nvPicPr>
        <p:blipFill>
          <a:blip r:embed="rId4" cstate="print">
            <a:lum bright="-30000"/>
          </a:blip>
          <a:stretch>
            <a:fillRect/>
          </a:stretch>
        </p:blipFill>
        <p:spPr>
          <a:xfrm>
            <a:off x="5929322" y="1071546"/>
            <a:ext cx="2786082" cy="20895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Box 11"/>
          <p:cNvSpPr txBox="1"/>
          <p:nvPr/>
        </p:nvSpPr>
        <p:spPr>
          <a:xfrm>
            <a:off x="4429124" y="6072206"/>
            <a:ext cx="450059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FF00"/>
                </a:solidFill>
                <a:latin typeface="Constantia" pitchFamily="18" charset="0"/>
              </a:rPr>
              <a:t>Познание</a:t>
            </a:r>
            <a:endParaRPr lang="ru-RU" sz="3200" i="1" dirty="0">
              <a:solidFill>
                <a:srgbClr val="FFFF00"/>
              </a:solidFill>
              <a:latin typeface="Constantia" pitchFamily="18" charset="0"/>
            </a:endParaRPr>
          </a:p>
        </p:txBody>
      </p:sp>
      <p:pic>
        <p:nvPicPr>
          <p:cNvPr id="14" name="Рисунок 13" descr="20150520_1217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1071546"/>
            <a:ext cx="2952739" cy="22145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TextBox 12"/>
          <p:cNvSpPr txBox="1"/>
          <p:nvPr/>
        </p:nvSpPr>
        <p:spPr>
          <a:xfrm>
            <a:off x="1428728" y="214290"/>
            <a:ext cx="6461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6"/>
                </a:solidFill>
                <a:latin typeface="Constantia" pitchFamily="18" charset="0"/>
              </a:rPr>
              <a:t>Учебный центр</a:t>
            </a:r>
            <a:endParaRPr lang="ru-RU" sz="4800" b="1" dirty="0">
              <a:solidFill>
                <a:schemeClr val="accent6"/>
              </a:solidFill>
              <a:latin typeface="Constantia" pitchFamily="18" charset="0"/>
            </a:endParaRPr>
          </a:p>
        </p:txBody>
      </p:sp>
      <p:pic>
        <p:nvPicPr>
          <p:cNvPr id="9" name="Рисунок 8" descr="20150514_074931.jpg"/>
          <p:cNvPicPr>
            <a:picLocks noChangeAspect="1"/>
          </p:cNvPicPr>
          <p:nvPr/>
        </p:nvPicPr>
        <p:blipFill>
          <a:blip r:embed="rId6" cstate="print">
            <a:lum bright="-20000"/>
          </a:blip>
          <a:stretch>
            <a:fillRect/>
          </a:stretch>
        </p:blipFill>
        <p:spPr>
          <a:xfrm>
            <a:off x="2643174" y="2143116"/>
            <a:ext cx="3143272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Click="0" advTm="9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312</Words>
  <PresentationFormat>Экран (4:3)</PresentationFormat>
  <Paragraphs>68</Paragraphs>
  <Slides>18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МБДОУ детский сад «Золушка» </vt:lpstr>
      <vt:lpstr>Воспитатель группы: Драган Н.В.</vt:lpstr>
      <vt:lpstr>Добро пожаловать!</vt:lpstr>
      <vt:lpstr>Слайд 4</vt:lpstr>
      <vt:lpstr>Центр физической культуры</vt:lpstr>
      <vt:lpstr>Центр строительных игр</vt:lpstr>
      <vt:lpstr>Слайд 7</vt:lpstr>
      <vt:lpstr>Безопасность</vt:lpstr>
      <vt:lpstr>Мы с цифрами знакомы про цифры много узнаем и математики законы  постигать не устаем</vt:lpstr>
      <vt:lpstr>Слайд 10</vt:lpstr>
      <vt:lpstr>Центр сюжетно-ролевых игр</vt:lpstr>
      <vt:lpstr>Музыкально-театральный центр</vt:lpstr>
      <vt:lpstr>Уголок природы</vt:lpstr>
      <vt:lpstr>Слайд 14</vt:lpstr>
      <vt:lpstr>Уголок дежурства</vt:lpstr>
      <vt:lpstr>Патриотический уголок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детский сад «Золушка»</dc:title>
  <dc:creator>admin</dc:creator>
  <cp:lastModifiedBy>admin</cp:lastModifiedBy>
  <cp:revision>43</cp:revision>
  <dcterms:created xsi:type="dcterms:W3CDTF">2015-05-13T17:19:44Z</dcterms:created>
  <dcterms:modified xsi:type="dcterms:W3CDTF">2015-05-15T18:58:02Z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915799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