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E1C118-7388-49F5-83D6-3154CCF9846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33172E-D989-4623-9577-04665CC3ED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651" y="116632"/>
            <a:ext cx="8496944" cy="1008112"/>
          </a:xfrm>
        </p:spPr>
        <p:txBody>
          <a:bodyPr>
            <a:normAutofit/>
          </a:bodyPr>
          <a:lstStyle/>
          <a:p>
            <a:pPr algn="ctr"/>
            <a:r>
              <a:rPr b="1" dirty="0" lang="ru-RU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</a:t>
            </a:r>
            <a:r>
              <a:rPr b="1" dirty="0" lang="ru-RU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дошкольное </a:t>
            </a:r>
            <a:r>
              <a:rPr b="1" dirty="0" lang="ru-RU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учреждение </a:t>
            </a:r>
            <a:br>
              <a:rPr b="1" dirty="0" lang="ru-RU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д/с «Золушка</a:t>
            </a:r>
            <a:r>
              <a:rPr b="1" dirty="0" lang="ru-RU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b="1" dirty="0" lang="ru-RU" sz="36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539552" y="1844824"/>
            <a:ext cx="9001000" cy="4104456"/>
          </a:xfrm>
        </p:spPr>
        <p:txBody>
          <a:bodyPr>
            <a:normAutofit/>
          </a:bodyPr>
          <a:lstStyle/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Развивающая </a:t>
            </a: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Предметно-пространственная </a:t>
            </a:r>
            <a:r>
              <a:rPr b="1" dirty="0" lang="ru-RU" smtClean="0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среда  </a:t>
            </a:r>
            <a:endParaRPr b="1" dirty="0" lang="ru-RU" sz="280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  <a:ea charset="0" pitchFamily="34" typeface="Verdana"/>
              <a:cs charset="0" panose="02020603050405020304" pitchFamily="18" typeface="Times New Roman"/>
            </a:endParaRP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в старшей </a:t>
            </a:r>
            <a:r>
              <a:rPr b="1" dirty="0" lang="ru-RU" smtClean="0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группе №2 </a:t>
            </a:r>
            <a:r>
              <a:rPr b="1" dirty="0" lang="ru-RU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«Сказка» </a:t>
            </a: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8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anose="02020603050405020304" pitchFamily="18" typeface="Times New Roman"/>
              </a:rPr>
              <a:t>с учётом требований ФГОС</a:t>
            </a: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b="1" dirty="0" lang="ru-RU" sz="240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itchFamily="34" typeface="Verdana"/>
              <a:cs charset="0" panose="02020603050405020304" pitchFamily="18" typeface="Times New Roman"/>
            </a:endParaRP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b="1" dirty="0" lang="ru-RU" sz="240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itchFamily="34" typeface="Verdana"/>
              <a:cs charset="0" panose="02020603050405020304" pitchFamily="18" typeface="Times New Roman"/>
            </a:endParaRP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4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itchFamily="34" typeface="Verdana"/>
                <a:cs charset="0" pitchFamily="34" typeface="Verdana"/>
              </a:rPr>
              <a:t>                        </a:t>
            </a:r>
            <a:r>
              <a:rPr b="1" dirty="0" lang="ru-RU" smtClean="0" sz="24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itchFamily="34" typeface="Verdana"/>
                <a:cs charset="0" pitchFamily="34" typeface="Verdana"/>
              </a:rPr>
              <a:t>           </a:t>
            </a:r>
            <a:r>
              <a:rPr b="1" dirty="0" lang="ru-RU" smtClean="0" sz="20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itchFamily="34" typeface="Verdana"/>
              </a:rPr>
              <a:t>Воспитатели</a:t>
            </a:r>
            <a:r>
              <a:rPr b="1" dirty="0" lang="ru-RU" sz="20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itchFamily="34" typeface="Verdana"/>
              </a:rPr>
              <a:t>: Колесниченко Л.В.</a:t>
            </a:r>
          </a:p>
          <a:p>
            <a:pPr algn="ctr" fontAlgn="base" lvl="0" marL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="1" dirty="0" lang="ru-RU" sz="20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itchFamily="34" typeface="Verdana"/>
              </a:rPr>
              <a:t>                                                   </a:t>
            </a:r>
            <a:r>
              <a:rPr b="1" dirty="0" lang="ru-RU" smtClean="0" sz="20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itchFamily="34" typeface="Verdana"/>
              </a:rPr>
              <a:t>                     Лебедева </a:t>
            </a:r>
            <a:r>
              <a:rPr b="1" dirty="0" lang="ru-RU" sz="200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itchFamily="34" typeface="Verdana"/>
                <a:cs charset="0" pitchFamily="34" typeface="Verdana"/>
              </a:rPr>
              <a:t>О.А.</a:t>
            </a:r>
          </a:p>
          <a:p>
            <a:endParaRPr b="1" dirty="0" lang="ru-RU" sz="360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>
          <a:xfrm>
            <a:off x="1187624" y="3861048"/>
            <a:ext cx="2873325" cy="27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50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1663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природы </a:t>
            </a:r>
            <a:b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«Зеленый островок»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7534"/>
            <a:ext cx="4236424" cy="3176417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33" y="1291112"/>
            <a:ext cx="4120182" cy="3089260"/>
          </a:xfrm>
          <a:prstGeom prst="rect">
            <a:avLst/>
          </a:prstGeom>
          <a:ln w="38100" cap="sq">
            <a:solidFill>
              <a:srgbClr val="FFFFFF">
                <a:lumMod val="6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71" y="4499938"/>
            <a:ext cx="3035829" cy="2276872"/>
          </a:xfrm>
          <a:prstGeom prst="rect">
            <a:avLst/>
          </a:prstGeom>
          <a:ln w="38100" cap="sq">
            <a:solidFill>
              <a:srgbClr val="FFFFFF">
                <a:lumMod val="6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2925" y="501317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latin typeface="Arial Black" panose="020B0A04020102020204" pitchFamily="34" charset="0"/>
              </a:rPr>
              <a:t>Здесь зелёные ладошки,</a:t>
            </a:r>
          </a:p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latin typeface="Arial Black" panose="020B0A04020102020204" pitchFamily="34" charset="0"/>
              </a:rPr>
              <a:t>Протянули к нам цветы,</a:t>
            </a:r>
          </a:p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latin typeface="Arial Black" panose="020B0A04020102020204" pitchFamily="34" charset="0"/>
              </a:rPr>
              <a:t>Мы их дружно поливаем,</a:t>
            </a:r>
          </a:p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latin typeface="Arial Black" panose="020B0A04020102020204" pitchFamily="34" charset="0"/>
              </a:rPr>
              <a:t>Посмотрите, хороши!</a:t>
            </a:r>
          </a:p>
        </p:txBody>
      </p:sp>
    </p:spTree>
    <p:extLst>
      <p:ext uri="{BB962C8B-B14F-4D97-AF65-F5344CB8AC3E}">
        <p14:creationId xmlns:p14="http://schemas.microsoft.com/office/powerpoint/2010/main" val="1102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456384" cy="518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9059"/>
            <a:ext cx="4716016" cy="3537012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75" y="4581128"/>
            <a:ext cx="302433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75190" y="3873242"/>
            <a:ext cx="526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Центр конструктивной деятельности</a:t>
            </a:r>
            <a:endParaRPr lang="ru-RU" sz="2000" b="1" i="1" dirty="0">
              <a:solidFill>
                <a:srgbClr val="E8DED8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96" y="5407403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Центр сенсорного развития</a:t>
            </a:r>
            <a:endParaRPr lang="ru-RU" sz="2400" b="1" i="1" dirty="0">
              <a:solidFill>
                <a:srgbClr val="E8DED8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ru-RU" b="1" baseline="0" cap="none" dirty="0" i="0" kern="0" kumimoji="0" lang="ru-RU" noProof="0" normalizeH="0" smtClean="0" spc="0" strike="noStrike" sz="3200" u="none">
                <a:ln>
                  <a:noFill/>
                </a:ln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Художественно-эстетическое развитие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>
          <a:xfrm>
            <a:off x="323528" y="908720"/>
            <a:ext cx="5266681" cy="1999840"/>
          </a:xfrm>
          <a:prstGeom prst="rect">
            <a:avLst/>
          </a:prstGeom>
          <a:ln cap="sq" w="38100">
            <a:solidFill>
              <a:srgbClr val="4D5B6B">
                <a:lumMod val="40000"/>
                <a:lumOff val="60000"/>
              </a:srgbClr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08720"/>
            <a:ext cx="2880122" cy="3840163"/>
          </a:xfrm>
          <a:prstGeom prst="rect">
            <a:avLst/>
          </a:prstGeom>
          <a:ln cap="sq" w="38100">
            <a:solidFill>
              <a:srgbClr val="4D5B6B">
                <a:lumMod val="40000"/>
                <a:lumOff val="60000"/>
              </a:srgbClr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3861048"/>
            <a:ext cx="4248472" cy="2832315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313962" y="2908560"/>
            <a:ext cx="653447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2400" u="none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uLnTx/>
                <a:uFillTx/>
                <a:latin charset="0" panose="020B0A04020102020204" pitchFamily="34" typeface="Arial Black"/>
              </a:rPr>
              <a:t>Любим все мы выступать, и на музыкальных инструментах  </a:t>
            </a: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2400" u="none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uLnTx/>
                <a:uFillTx/>
                <a:latin charset="0" panose="020B0A04020102020204" pitchFamily="34" typeface="Arial Black"/>
              </a:rPr>
              <a:t>                                        играть.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0639" y="4962120"/>
            <a:ext cx="468052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b="1" dirty="0" i="1" lang="ru-RU" sz="24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Художником может быть я и не стану,</a:t>
            </a:r>
            <a:br>
              <a:rPr b="1" dirty="0" i="1" lang="ru-RU" sz="24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</a:br>
            <a:r>
              <a:rPr b="1" dirty="0" i="1" lang="ru-RU" sz="24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latin charset="0" panose="020B0A04020102020204" pitchFamily="34" typeface="Arial Black"/>
              </a:rPr>
              <a:t>Но вот рисовать и играть я люблю!</a:t>
            </a:r>
            <a:r>
              <a:rPr b="1" dirty="0" i="1" lang="ru-RU" sz="1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latin typeface="Tahoma"/>
              </a:rPr>
              <a:t/>
            </a:r>
            <a:br>
              <a:rPr b="1" dirty="0" i="1" lang="ru-RU" sz="1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  <a:latin typeface="Tahoma"/>
              </a:rPr>
            </a:br>
            <a:endParaRPr b="1" dirty="0" i="1" lang="ru-RU" sz="10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4010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3600" u="none">
                <a:ln w="11430"/>
                <a:solidFill>
                  <a:srgbClr val="FF7605">
                    <a:lumMod val="50000"/>
                  </a:srgbClr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uLnTx/>
                <a:uFillTx/>
                <a:latin charset="0" panose="020B0A04020102020204" pitchFamily="34" typeface="Arial Black"/>
                <a:ea typeface="+mj-ea"/>
                <a:cs typeface="+mj-cs"/>
              </a:rPr>
              <a:t>Речевое развитие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>
          <a:xfrm>
            <a:off x="179512" y="856217"/>
            <a:ext cx="615457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/>
        </p:blipFill>
        <p:spPr>
          <a:xfrm>
            <a:off x="5868144" y="1916832"/>
            <a:ext cx="3070175" cy="480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37890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vl="0">
              <a:spcBef>
                <a:spcPct val="20000"/>
              </a:spcBef>
            </a:pPr>
            <a: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А это книжный дом,</a:t>
            </a:r>
            <a:b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Здесь разные книжки на полках живут.</a:t>
            </a:r>
            <a:b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Детишкам желающим многое знать,</a:t>
            </a:r>
            <a:b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Могут о многом они рассказать!</a:t>
            </a:r>
            <a:endParaRPr b="1" dirty="0" i="1" lang="ru-RU" sz="2000">
              <a:solidFill>
                <a:srgbClr val="C84340">
                  <a:lumMod val="50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362398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88640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3200" u="none">
                <a:ln w="11430"/>
                <a:solidFill>
                  <a:srgbClr val="FF7605">
                    <a:lumMod val="50000"/>
                  </a:srgbClr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uLnTx/>
                <a:uFillTx/>
                <a:latin charset="0" panose="020B0A04020102020204" pitchFamily="34" typeface="Arial Black"/>
                <a:ea typeface="+mj-ea"/>
                <a:cs typeface="+mj-cs"/>
              </a:rPr>
              <a:t>Физическое развитие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" y="853613"/>
            <a:ext cx="43204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4066" y="853613"/>
            <a:ext cx="3461902" cy="285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6" y="4263599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3" y="4247268"/>
            <a:ext cx="3563888" cy="23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3527" y="3833361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spcBef>
                <a:spcPct val="20000"/>
              </a:spcBef>
            </a:pPr>
            <a:r>
              <a:rPr b="1" dirty="0" i="1" lang="ru-RU" sz="2000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«Ловкие пальчики» </a:t>
            </a:r>
            <a:endParaRPr b="1" dirty="0" i="1" lang="ru-RU" sz="2000">
              <a:solidFill>
                <a:srgbClr val="C84340">
                  <a:lumMod val="50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753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vl="0">
              <a:spcBef>
                <a:spcPct val="20000"/>
              </a:spcBef>
            </a:pPr>
            <a:r>
              <a:rPr b="1" dirty="0" i="1" lang="ru-RU">
                <a:solidFill>
                  <a:srgbClr val="C84340">
                    <a:lumMod val="5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Профилактика плоскостопия «Ёжики»</a:t>
            </a:r>
            <a:endParaRPr b="1" dirty="0" i="1" lang="ru-RU">
              <a:solidFill>
                <a:srgbClr val="C84340">
                  <a:lumMod val="50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33749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6064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 w="11430">
                  <a:solidFill>
                    <a:srgbClr val="E8DED8">
                      <a:lumMod val="25000"/>
                    </a:srgbClr>
                  </a:solidFill>
                </a:ln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Упражнения на дыхание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6669"/>
            <a:ext cx="486054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666729" cy="311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20072" y="2102439"/>
            <a:ext cx="3398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«Воздушный футбол»</a:t>
            </a:r>
            <a:endParaRPr lang="ru-RU" sz="2000" b="1" i="1" dirty="0">
              <a:solidFill>
                <a:srgbClr val="C8434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00054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«Ветерок»</a:t>
            </a:r>
            <a:endParaRPr lang="ru-RU" sz="2800" b="1" i="1" dirty="0">
              <a:solidFill>
                <a:srgbClr val="C8434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8" y="116632"/>
            <a:ext cx="464451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0" y="3765037"/>
            <a:ext cx="4176464" cy="2784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93" y="3645024"/>
            <a:ext cx="45365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87645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Мамы, папы, мы скучаем</a:t>
            </a:r>
            <a:b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 без дела не сидим.</a:t>
            </a:r>
            <a:b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Всё что делаем сегодня,</a:t>
            </a:r>
            <a:b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i="1" dirty="0">
                <a:solidFill>
                  <a:srgbClr val="C8434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Рассказать мы вам хотим!</a:t>
            </a:r>
            <a:endParaRPr lang="ru-RU" sz="2400" b="1" i="1" dirty="0">
              <a:solidFill>
                <a:srgbClr val="C8434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66843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Каждый ребёнок получит здесь ласку,</a:t>
            </a: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Каждого встретит тепло и уют!</a:t>
            </a: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Каждую девочку, каждого мальчика</a:t>
            </a: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kumimoji="0" lang="ru-RU" sz="3200" b="1" i="1" u="none" strike="noStrike" kern="0" cap="none" spc="0" normalizeH="0" baseline="0" noProof="0" dirty="0" smtClean="0">
                <a:ln w="11430"/>
                <a:solidFill>
                  <a:srgbClr val="FF7605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Здесь уважают, любят и ждут!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19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Социально-коммуникативное </a:t>
            </a:r>
            <a:r>
              <a:rPr lang="ru-RU" sz="320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развитие</a:t>
            </a:r>
            <a:endParaRPr lang="ru-RU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25" y="3645024"/>
            <a:ext cx="4023360" cy="64008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ln w="11430"/>
                <a:solidFill>
                  <a:srgbClr val="E8DED8">
                    <a:lumMod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Наши добрые дела видят мамы с папой!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139952" y="5157192"/>
            <a:ext cx="4824536" cy="1080120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lvl="0">
              <a:spcBef>
                <a:spcPct val="20000"/>
              </a:spcBef>
              <a:buClrTx/>
              <a:buSzTx/>
            </a:pPr>
            <a:r>
              <a:rPr lang="ru-RU" sz="2600" b="1" i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Прихожу я в детский сад в хорошем настроении…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6752"/>
            <a:ext cx="4022725" cy="39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952328" cy="30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9338"/>
            <a:ext cx="3383573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507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Центр ПДД </a:t>
            </a:r>
            <a:br>
              <a:rPr lang="ru-RU" sz="280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«Островок безопасности»</a:t>
            </a:r>
            <a:endParaRPr lang="ru-RU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949280"/>
            <a:ext cx="4211960" cy="78409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lvl="0">
              <a:spcBef>
                <a:spcPct val="20000"/>
              </a:spcBef>
              <a:buClrTx/>
              <a:buSzTx/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Здесь родители узнают правила дорожные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5733256"/>
            <a:ext cx="4023360" cy="64008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lvl="0" algn="ctr">
              <a:spcBef>
                <a:spcPct val="20000"/>
              </a:spcBef>
              <a:buClrTx/>
              <a:buSzTx/>
            </a:pP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 здесь мы эти правила в </a:t>
            </a:r>
            <a:r>
              <a:rPr lang="ru-RU" sz="2000" b="1" i="1" dirty="0" smtClean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играх </a:t>
            </a:r>
            <a:r>
              <a:rPr lang="ru-RU" sz="20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закрепляем…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1213692"/>
            <a:ext cx="5934878" cy="40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1"/>
            <a:ext cx="3456384" cy="4583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095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3200" dirty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Центр труда, уголок дежурств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528392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969440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6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19" y="126558"/>
            <a:ext cx="8229600" cy="1143000"/>
          </a:xfrm>
        </p:spPr>
        <p:txBody>
          <a:bodyPr/>
          <a:lstStyle/>
          <a:p>
            <a:r>
              <a:rPr lang="ru-RU" sz="3200" dirty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Центр активности </a:t>
            </a:r>
            <a:br>
              <a:rPr lang="ru-RU" sz="3200" dirty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(сюжетно ролевых игр)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3452"/>
            <a:ext cx="8136904" cy="5424601"/>
          </a:xfrm>
          <a:prstGeom prst="rect">
            <a:avLst/>
          </a:prstGeom>
          <a:ln>
            <a:noFill/>
          </a:ln>
          <a:effectLst>
            <a:glow rad="63500">
              <a:srgbClr val="89AAD3">
                <a:satMod val="175000"/>
                <a:alpha val="4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1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668"/>
            <a:ext cx="5082227" cy="3384376"/>
          </a:xfrm>
          <a:prstGeom prst="rect">
            <a:avLst/>
          </a:prstGeom>
          <a:ln w="38100" cap="sq">
            <a:solidFill>
              <a:srgbClr val="4D5B6B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24" y="3429000"/>
            <a:ext cx="4920082" cy="3276400"/>
          </a:xfrm>
          <a:prstGeom prst="rect">
            <a:avLst/>
          </a:prstGeom>
          <a:ln w="38100" cap="sq">
            <a:solidFill>
              <a:srgbClr val="4D5B6B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05755" y="1036672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E8DED8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Здесь строительство ведут лучшие строители!</a:t>
            </a:r>
            <a:endParaRPr lang="ru-RU" sz="2400" b="1" i="1" dirty="0">
              <a:solidFill>
                <a:srgbClr val="E8DED8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67035"/>
            <a:ext cx="399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u="none" strike="noStrike" kern="0" cap="none" spc="0" normalizeH="0" baseline="0" noProof="0" dirty="0" smtClean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Здесь играем мы в больницу, </a:t>
            </a:r>
            <a:br>
              <a:rPr kumimoji="0" lang="ru-RU" sz="2400" i="1" u="none" strike="noStrike" kern="0" cap="none" spc="0" normalizeH="0" baseline="0" noProof="0" dirty="0" smtClean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400" i="1" u="none" strike="noStrike" kern="0" cap="none" spc="0" normalizeH="0" baseline="0" noProof="0" dirty="0" smtClean="0">
                <a:ln w="12700">
                  <a:solidFill>
                    <a:srgbClr val="675D59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Если надо полечиться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95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810745" cy="320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5987"/>
            <a:ext cx="5134781" cy="342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3" y="1058493"/>
            <a:ext cx="4108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i="1" dirty="0">
                <a:ln w="11430"/>
                <a:solidFill>
                  <a:srgbClr val="FF7605">
                    <a:lumMod val="50000"/>
                  </a:srgbClr>
                </a:solidFill>
                <a:latin typeface="Arial Black" panose="020B0A04020102020204" pitchFamily="34" charset="0"/>
              </a:rPr>
              <a:t>«Семья»</a:t>
            </a:r>
          </a:p>
          <a:p>
            <a:pPr lvl="0" algn="ctr">
              <a:spcBef>
                <a:spcPct val="20000"/>
              </a:spcBef>
            </a:pPr>
            <a:r>
              <a:rPr lang="ru-RU" sz="2000" b="1" i="1" dirty="0">
                <a:ln w="11430"/>
                <a:solidFill>
                  <a:srgbClr val="FF7605">
                    <a:lumMod val="50000"/>
                  </a:srgbClr>
                </a:solidFill>
                <a:latin typeface="Arial Black" panose="020B0A04020102020204" pitchFamily="34" charset="0"/>
              </a:rPr>
              <a:t>В роли взрослых побывать тоже очень хочется…</a:t>
            </a:r>
            <a:endParaRPr lang="ru-RU" sz="2000" b="1" i="1" dirty="0">
              <a:ln w="11430"/>
              <a:solidFill>
                <a:srgbClr val="FF760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2285" y="4437415"/>
            <a:ext cx="3882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dirty="0">
                <a:ln w="11430"/>
                <a:solidFill>
                  <a:srgbClr val="FF7605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Любим в школу мы играть, чтобы грамотными стать!</a:t>
            </a:r>
            <a:endParaRPr lang="ru-RU" sz="2400" b="1" i="1" dirty="0">
              <a:ln w="11430"/>
              <a:solidFill>
                <a:srgbClr val="FF7605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6469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26428" y="4797152"/>
            <a:ext cx="5561995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В салон красоты скорей поспешите,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Макияж и причёску здесь наведите.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Вы будете просто неотразимы,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675D59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Затем поспешите вы к нам в магазины.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63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0" kumimoji="0" lang="ru-RU" noProof="0" normalizeH="0" smtClean="0" spc="0" strike="noStrike" sz="3600" u="none">
                <a:ln w="11430">
                  <a:solidFill>
                    <a:srgbClr val="E8DED8">
                      <a:lumMod val="10000"/>
                    </a:srgbClr>
                  </a:solidFill>
                </a:ln>
                <a:solidFill>
                  <a:srgbClr val="C84340">
                    <a:lumMod val="50000"/>
                  </a:srgbClr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uLnTx/>
                <a:uFillTx/>
                <a:latin charset="0" panose="020B0A04020102020204" pitchFamily="34" typeface="Arial Black"/>
                <a:ea typeface="+mj-ea"/>
                <a:cs typeface="+mj-cs"/>
              </a:rPr>
              <a:t>Познавательное развитие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480122" cy="4640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19675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На стене висит портрет,</a:t>
            </a:r>
            <a: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На нём России президент.</a:t>
            </a:r>
            <a: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Я тоже Родину люблю</a:t>
            </a:r>
            <a: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/>
            </a:r>
            <a:br>
              <a:rPr b="1"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</a:br>
            <a:r>
              <a:rPr dirty="0" i="1" lang="ru-RU" sz="20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И президентом стать хочу.</a:t>
            </a:r>
            <a:r>
              <a:rPr dirty="0" i="1" lang="ru-RU" sz="6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dirty="0" i="1" lang="ru-RU" sz="6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b="1" dirty="0" i="1" lang="ru-RU" sz="600">
              <a:solidFill>
                <a:srgbClr val="E8DED8">
                  <a:lumMod val="10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Объект 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>
          <a:xfrm>
            <a:off x="396373" y="2852936"/>
            <a:ext cx="4978400" cy="25077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5851723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b="1" dirty="0" i="1" lang="ru-RU" sz="2400">
                <a:solidFill>
                  <a:srgbClr val="E8DED8">
                    <a:lumMod val="10000"/>
                  </a:srgb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Эксперименты это интересно…</a:t>
            </a:r>
            <a:endParaRPr b="1" dirty="0" i="1" lang="ru-RU" sz="2400">
              <a:solidFill>
                <a:srgbClr val="E8DED8">
                  <a:lumMod val="10000"/>
                </a:srgb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89949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209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Муниципальное бюджетное дошкольное учреждение  д/с «Золушка»</vt:lpstr>
      <vt:lpstr>Социально-коммуникативное развитие</vt:lpstr>
      <vt:lpstr>Центр ПДД  «Островок безопасности»</vt:lpstr>
      <vt:lpstr>Центр труда, уголок дежурств</vt:lpstr>
      <vt:lpstr>Центр активности  (сюжетно ролевых игр)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учреждение  д/с «Золушка»</dc:title>
  <dc:creator>User</dc:creator>
  <cp:lastModifiedBy>User</cp:lastModifiedBy>
  <cp:revision>7</cp:revision>
  <dcterms:created xsi:type="dcterms:W3CDTF">2015-05-18T18:48:54Z</dcterms:created>
  <dcterms:modified xsi:type="dcterms:W3CDTF">2015-05-18T19:59:37Z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2056921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