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5" r:id="rId2"/>
    <p:sldId id="271" r:id="rId3"/>
    <p:sldId id="264" r:id="rId4"/>
    <p:sldId id="269" r:id="rId5"/>
    <p:sldId id="267" r:id="rId6"/>
    <p:sldId id="270" r:id="rId7"/>
    <p:sldId id="266" r:id="rId8"/>
    <p:sldId id="263" r:id="rId9"/>
    <p:sldId id="261" r:id="rId10"/>
    <p:sldId id="259" r:id="rId11"/>
    <p:sldId id="265" r:id="rId12"/>
    <p:sldId id="268" r:id="rId13"/>
    <p:sldId id="272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686B3-6383-4E3D-9ECD-D657E2618BA8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86660-8759-43BB-8D69-B9E0C19DC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281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86660-8759-43BB-8D69-B9E0C19DC85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102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183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73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054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5725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74457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5755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5919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36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963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119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566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037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889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120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522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863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9AFA-6DD0-4114-B3A8-E1E615CD3A39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82EBBC-756C-4662-B2AB-713BB1FD7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456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24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27.jpeg" Type="http://schemas.openxmlformats.org/officeDocument/2006/relationships/image"/><Relationship Id="rId4" Target="../media/image26.jpe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9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55994" y="3043451"/>
            <a:ext cx="3557094" cy="35570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59558" y="327546"/>
            <a:ext cx="7792872" cy="4739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B3835"/>
                </a:solidFill>
                <a:latin typeface="Helvetica Neue"/>
              </a:rPr>
              <a:t>		</a:t>
            </a:r>
          </a:p>
          <a:p>
            <a:r>
              <a:rPr lang="ru-RU" sz="2400" dirty="0" smtClean="0">
                <a:solidFill>
                  <a:srgbClr val="3B3835"/>
                </a:solidFill>
                <a:latin typeface="Helvetica Neue"/>
              </a:rPr>
              <a:t>		Реализация принципов 	</a:t>
            </a:r>
          </a:p>
          <a:p>
            <a:r>
              <a:rPr lang="ru-RU" sz="2400" dirty="0" smtClean="0">
                <a:solidFill>
                  <a:srgbClr val="3B3835"/>
                </a:solidFill>
                <a:latin typeface="Helvetica Neue"/>
              </a:rPr>
              <a:t>            построение	развивающей среды </a:t>
            </a:r>
          </a:p>
          <a:p>
            <a:r>
              <a:rPr lang="ru-RU" sz="2400" dirty="0" smtClean="0">
                <a:solidFill>
                  <a:srgbClr val="3B3835"/>
                </a:solidFill>
                <a:latin typeface="Helvetica Neue"/>
              </a:rPr>
              <a:t>	в подготовительной  группе №4 «Теремок»</a:t>
            </a:r>
          </a:p>
          <a:p>
            <a:r>
              <a:rPr lang="ru-RU" sz="2400" dirty="0">
                <a:solidFill>
                  <a:srgbClr val="3B3835"/>
                </a:solidFill>
                <a:latin typeface="Helvetica Neue"/>
              </a:rPr>
              <a:t>	</a:t>
            </a:r>
            <a:r>
              <a:rPr lang="ru-RU" sz="2400" dirty="0" smtClean="0">
                <a:solidFill>
                  <a:srgbClr val="3B3835"/>
                </a:solidFill>
                <a:latin typeface="Helvetica Neue"/>
              </a:rPr>
              <a:t>	 в </a:t>
            </a:r>
            <a:r>
              <a:rPr lang="ru-RU" sz="2400" dirty="0">
                <a:solidFill>
                  <a:srgbClr val="3B3835"/>
                </a:solidFill>
                <a:latin typeface="Helvetica Neue"/>
              </a:rPr>
              <a:t>соответствии с </a:t>
            </a:r>
            <a:r>
              <a:rPr lang="ru-RU" sz="2400" dirty="0" smtClean="0">
                <a:solidFill>
                  <a:srgbClr val="3B3835"/>
                </a:solidFill>
                <a:latin typeface="Helvetica Neue"/>
              </a:rPr>
              <a:t>ФГОС .</a:t>
            </a:r>
          </a:p>
          <a:p>
            <a:endParaRPr lang="ru-RU" sz="2400" dirty="0">
              <a:solidFill>
                <a:srgbClr val="3B3835"/>
              </a:solidFill>
              <a:latin typeface="Helvetica Neue"/>
            </a:endParaRPr>
          </a:p>
          <a:p>
            <a:endParaRPr lang="ru-RU" sz="2400" dirty="0" smtClean="0">
              <a:solidFill>
                <a:srgbClr val="3B3835"/>
              </a:solidFill>
              <a:latin typeface="Helvetica Neue"/>
            </a:endParaRPr>
          </a:p>
          <a:p>
            <a:endParaRPr lang="ru-RU" dirty="0">
              <a:solidFill>
                <a:srgbClr val="3B3835"/>
              </a:solidFill>
              <a:latin typeface="Helvetica Neue"/>
            </a:endParaRPr>
          </a:p>
          <a:p>
            <a:endParaRPr lang="ru-RU" dirty="0" smtClean="0">
              <a:solidFill>
                <a:srgbClr val="3B3835"/>
              </a:solidFill>
              <a:latin typeface="Helvetica Neue"/>
            </a:endParaRPr>
          </a:p>
          <a:p>
            <a:endParaRPr lang="ru-RU" dirty="0">
              <a:solidFill>
                <a:srgbClr val="3B3835"/>
              </a:solidFill>
              <a:latin typeface="Helvetica Neue"/>
            </a:endParaRPr>
          </a:p>
          <a:p>
            <a:endParaRPr lang="ru-RU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ru-RU" dirty="0" smtClean="0">
                <a:solidFill>
                  <a:srgbClr val="3B3835"/>
                </a:solidFill>
                <a:latin typeface="Helvetica Neue"/>
              </a:rPr>
              <a:t>воспитатели :</a:t>
            </a:r>
          </a:p>
          <a:p>
            <a:r>
              <a:rPr lang="ru-RU" dirty="0" smtClean="0">
                <a:solidFill>
                  <a:srgbClr val="3B3835"/>
                </a:solidFill>
                <a:latin typeface="Helvetica Neue"/>
              </a:rPr>
              <a:t> Лисовая Н.В. </a:t>
            </a:r>
          </a:p>
          <a:p>
            <a:r>
              <a:rPr lang="ru-RU" dirty="0" err="1" smtClean="0">
                <a:solidFill>
                  <a:srgbClr val="3B3835"/>
                </a:solidFill>
                <a:latin typeface="Helvetica Neue"/>
              </a:rPr>
              <a:t>Чуплакова</a:t>
            </a:r>
            <a:r>
              <a:rPr lang="ru-RU" dirty="0" smtClean="0">
                <a:solidFill>
                  <a:srgbClr val="3B3835"/>
                </a:solidFill>
                <a:latin typeface="Helvetica Neue"/>
              </a:rPr>
              <a:t> Г.А.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68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4" y="627798"/>
            <a:ext cx="62916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1" dirty="0" smtClean="0">
                <a:solidFill>
                  <a:srgbClr val="3B3835"/>
                </a:solidFill>
                <a:effectLst/>
                <a:latin typeface="Helvetica Neue"/>
              </a:rPr>
              <a:t>Что за чудо эти книжки! </a:t>
            </a:r>
          </a:p>
          <a:p>
            <a:r>
              <a:rPr lang="ru-RU" sz="2000" b="0" i="1" dirty="0" smtClean="0">
                <a:solidFill>
                  <a:srgbClr val="3B3835"/>
                </a:solidFill>
                <a:effectLst/>
                <a:latin typeface="Helvetica Neue"/>
              </a:rPr>
              <a:t>Очень любят их детишки!</a:t>
            </a:r>
          </a:p>
          <a:p>
            <a:r>
              <a:rPr lang="ru-RU" sz="2000" b="0" i="1" dirty="0" smtClean="0">
                <a:solidFill>
                  <a:srgbClr val="3B3835"/>
                </a:solidFill>
                <a:effectLst/>
                <a:latin typeface="Helvetica Neue"/>
              </a:rPr>
              <a:t> Регулярно </a:t>
            </a:r>
            <a:r>
              <a:rPr lang="ru-RU" sz="2000" i="1" dirty="0" smtClean="0">
                <a:solidFill>
                  <a:srgbClr val="3B3835"/>
                </a:solidFill>
                <a:latin typeface="Helvetica Neue"/>
              </a:rPr>
              <a:t>все </a:t>
            </a:r>
            <a:r>
              <a:rPr lang="ru-RU" sz="2000" b="0" i="1" dirty="0" smtClean="0">
                <a:solidFill>
                  <a:srgbClr val="3B3835"/>
                </a:solidFill>
                <a:effectLst/>
                <a:latin typeface="Helvetica Neue"/>
              </a:rPr>
              <a:t>читают. </a:t>
            </a:r>
          </a:p>
          <a:p>
            <a:r>
              <a:rPr lang="ru-RU" sz="2000" b="0" i="1" dirty="0" smtClean="0">
                <a:solidFill>
                  <a:srgbClr val="3B3835"/>
                </a:solidFill>
                <a:effectLst/>
                <a:latin typeface="Helvetica Neue"/>
              </a:rPr>
              <a:t>Много знаний получают!</a:t>
            </a:r>
            <a:endParaRPr lang="ru-RU" sz="2000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434" y="2840669"/>
            <a:ext cx="5870949" cy="32978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278" y="616616"/>
            <a:ext cx="5426787" cy="31439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6060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371" y="2293970"/>
            <a:ext cx="5258183" cy="414949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73456" y="330746"/>
            <a:ext cx="5213445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000" b="1" i="1" dirty="0">
                <a:solidFill>
                  <a:srgbClr val="3B3835"/>
                </a:solidFill>
                <a:latin typeface="Helvetica Neue"/>
              </a:rPr>
              <a:t>В нашей группе все актеры,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000" b="1" i="1" dirty="0">
                <a:solidFill>
                  <a:srgbClr val="3B3835"/>
                </a:solidFill>
                <a:latin typeface="Helvetica Neue"/>
              </a:rPr>
              <a:t>Кукловоды и танцоры.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000" b="1" i="1" dirty="0">
                <a:solidFill>
                  <a:srgbClr val="3B3835"/>
                </a:solidFill>
                <a:latin typeface="Helvetica Neue"/>
              </a:rPr>
              <a:t>Каждый день и каждый час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000" b="1" i="1" dirty="0">
                <a:solidFill>
                  <a:srgbClr val="3B3835"/>
                </a:solidFill>
                <a:latin typeface="Helvetica Neue"/>
              </a:rPr>
              <a:t>Мы хотим играть для Вас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2436" y="330746"/>
            <a:ext cx="3343701" cy="595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08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4685" y="3937941"/>
            <a:ext cx="4706488" cy="2647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2723" y="482590"/>
            <a:ext cx="3944355" cy="31190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24128" y="245586"/>
            <a:ext cx="4827602" cy="2712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04716" y="818866"/>
            <a:ext cx="3220873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000" b="1" i="1" dirty="0">
                <a:solidFill>
                  <a:srgbClr val="3B3835"/>
                </a:solidFill>
                <a:latin typeface="Helvetica Neue"/>
              </a:rPr>
              <a:t>Мы с фигурами знакомы,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000" b="1" i="1" dirty="0">
                <a:solidFill>
                  <a:srgbClr val="3B3835"/>
                </a:solidFill>
                <a:latin typeface="Helvetica Neue"/>
              </a:rPr>
              <a:t>Про цифры много узнаём.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000" b="1" i="1" dirty="0">
                <a:solidFill>
                  <a:srgbClr val="3B3835"/>
                </a:solidFill>
                <a:latin typeface="Helvetica Neue"/>
              </a:rPr>
              <a:t>И математики законы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000" b="1" i="1" dirty="0">
                <a:solidFill>
                  <a:srgbClr val="3B3835"/>
                </a:solidFill>
                <a:latin typeface="Helvetica Neue"/>
              </a:rPr>
              <a:t>Постигать не устаём!</a:t>
            </a:r>
            <a:endParaRPr lang="ru-RU" sz="2000" b="1" i="1" dirty="0">
              <a:solidFill>
                <a:prstClr val="black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06430" y="3937941"/>
            <a:ext cx="4672585" cy="26215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395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615" y="341194"/>
            <a:ext cx="81340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И конечно, нельзя не сказать о </a:t>
            </a:r>
            <a:r>
              <a:rPr lang="ru-RU" sz="2000" b="1" i="1" u="sng" dirty="0">
                <a:solidFill>
                  <a:srgbClr val="333333"/>
                </a:solidFill>
                <a:latin typeface="times new roman" panose="02020603050405020304" pitchFamily="18" charset="0"/>
              </a:rPr>
              <a:t>безопасности предметно-пространственной  среды. </a:t>
            </a:r>
            <a:r>
              <a:rPr lang="ru-RU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Вся мебель в группе изготовлена </a:t>
            </a:r>
            <a:r>
              <a:rPr lang="ru-RU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безопасна., </a:t>
            </a:r>
            <a:r>
              <a:rPr lang="ru-RU" sz="20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дизайн мебели предусматривает отсутствие острых углов, мебель </a:t>
            </a:r>
            <a:r>
              <a:rPr lang="ru-RU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закреплена. </a:t>
            </a:r>
            <a:r>
              <a:rPr lang="ru-RU" sz="20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   Все игрушки  и игровой материал размещён таким образом, чтобы дети могли свободно им играть и убирать на место</a:t>
            </a:r>
            <a:r>
              <a:rPr lang="ru-RU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. Игровой </a:t>
            </a:r>
            <a:r>
              <a:rPr lang="ru-RU" sz="20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материал и игрушки соответствуют возрасту детей и требованиям СанПиНа.</a:t>
            </a:r>
            <a:endParaRPr lang="ru-RU" sz="2000" b="1" i="1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921" y="2989036"/>
            <a:ext cx="5305703" cy="29803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30293" y="853023"/>
            <a:ext cx="3265837" cy="58139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51353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00B050"/>
                </a:solidFill>
              </a:rPr>
              <a:t>Спасибо за внимание.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8991" y="1606728"/>
            <a:ext cx="8584442" cy="4822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1570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6287" y="327547"/>
            <a:ext cx="100993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sz="20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Развивающая предметно-пространственная среда в группе построена в соответствие с принципами.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1955" y="1862878"/>
            <a:ext cx="53913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  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Принцип насыщенности:</a:t>
            </a:r>
            <a:endParaRPr lang="ru-RU" sz="2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3774" y="2671128"/>
            <a:ext cx="5747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  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Принцип </a:t>
            </a:r>
            <a:r>
              <a:rPr lang="ru-RU" sz="2400" b="1" i="1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трансформируемости</a:t>
            </a:r>
            <a:r>
              <a:rPr lang="ru-RU" sz="2400" b="1" i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:</a:t>
            </a:r>
            <a:endParaRPr lang="ru-RU" sz="2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3774" y="3308740"/>
            <a:ext cx="6932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  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		</a:t>
            </a:r>
            <a:r>
              <a:rPr lang="ru-RU" sz="2400" b="1" i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Принцип</a:t>
            </a:r>
            <a:r>
              <a:rPr lang="ru-RU" sz="24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sz="2400" b="1" i="1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полифункциональности</a:t>
            </a:r>
            <a:r>
              <a:rPr lang="ru-RU" sz="2400" b="1" i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:</a:t>
            </a:r>
            <a:r>
              <a:rPr lang="ru-RU" sz="24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endParaRPr lang="ru-RU" sz="2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3774" y="3946352"/>
            <a:ext cx="6314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			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Принцип доступности:</a:t>
            </a:r>
            <a:endParaRPr lang="ru-RU" sz="24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07962" y="4750377"/>
            <a:ext cx="7573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				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Принцип </a:t>
            </a:r>
            <a:r>
              <a:rPr lang="ru-RU" sz="2400" b="1" i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вариативности:</a:t>
            </a:r>
            <a:endParaRPr lang="ru-RU" sz="2400" i="1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4913193" y="5387989"/>
            <a:ext cx="56228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					</a:t>
            </a:r>
            <a:r>
              <a:rPr lang="ru-RU" sz="2400" b="1" i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принцип интеграции: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26482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33087" y="641445"/>
            <a:ext cx="5621825" cy="31522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Прямоугольник 3"/>
          <p:cNvSpPr/>
          <p:nvPr/>
        </p:nvSpPr>
        <p:spPr>
          <a:xfrm>
            <a:off x="204717" y="619293"/>
            <a:ext cx="8952931" cy="180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rgbClr val="3B3835"/>
                </a:solidFill>
                <a:latin typeface="Helvetica Neue"/>
              </a:rPr>
              <a:t>В нашей группе всем на диво,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rgbClr val="3B3835"/>
                </a:solidFill>
                <a:latin typeface="Helvetica Neue"/>
              </a:rPr>
              <a:t>И нарядно и красиво!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rgbClr val="3B3835"/>
                </a:solidFill>
                <a:latin typeface="Helvetica Neue"/>
              </a:rPr>
              <a:t>Очень много есть у нас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rgbClr val="3B3835"/>
                </a:solidFill>
                <a:latin typeface="Helvetica Neue"/>
              </a:rPr>
              <a:t>Всё покажем мы сейчас!</a:t>
            </a:r>
            <a:endParaRPr lang="ru-RU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559" y="3304319"/>
            <a:ext cx="5923128" cy="332718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4791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5094" y="436728"/>
            <a:ext cx="55955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Принцип вариативности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 включает наличие в группе разных центров, в которых находятся различные материалы, игры, игрушки, оборудования, обеспечивающие свободный выбор детей и отражение гендерного принципа и регионального компонента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608" y="3599877"/>
            <a:ext cx="5377217" cy="30205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499" y="2198299"/>
            <a:ext cx="5183726" cy="291184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65321" y="436728"/>
            <a:ext cx="2502491" cy="44549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24291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3254" y="280164"/>
            <a:ext cx="5627614" cy="3161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8977" y="3550537"/>
            <a:ext cx="5531891" cy="31074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243" y="3550537"/>
            <a:ext cx="5355357" cy="3008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13900" y="280165"/>
            <a:ext cx="5472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</a:rPr>
              <a:t>Принцип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полифункциональности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 разнообразное использование мебели. Для того, чтобы дети могли найти себе дело и занятие по душе, в нашей группе выделены определенные зоны. Они не имеют жёстких границ, что позволяет соблюдать 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</a:rPr>
              <a:t>принцип </a:t>
            </a:r>
            <a:r>
              <a:rPr lang="ru-RU" b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полифункциональности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, когда один и тот же игровой уголок по желанию детей можно легко и быстро преобразовать в другой.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77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797" y="436727"/>
            <a:ext cx="69876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</a:rPr>
              <a:t> Принцип доступности: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 материал  на уровне глаз детей и вытянутой руки.  </a:t>
            </a:r>
            <a:endParaRPr lang="ru-RU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В уголке изобразительной деятельности 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отведено самое светлое, хорошо осветленное место в группе. Здесь дети в свободное время рисуют, лепят, выполняют аппликационные работы. На столе находится необходимый изобразительный материал (мелки, карандаши, фломастеры, бумага разной фактуры, размера и цвета, картон и т. д).</a:t>
            </a:r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7840" y="263169"/>
            <a:ext cx="3370996" cy="600111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355" y="2745051"/>
            <a:ext cx="6428096" cy="361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232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548347" y="687373"/>
            <a:ext cx="4487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B3835"/>
                </a:solidFill>
                <a:latin typeface="Helvetica Neue"/>
              </a:rPr>
              <a:t>!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9348" y="382138"/>
            <a:ext cx="3231360" cy="57525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383" y="2688609"/>
            <a:ext cx="6366327" cy="35761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82138" y="191069"/>
            <a:ext cx="7233314" cy="2265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Конструктивный</a:t>
            </a:r>
            <a:r>
              <a:rPr lang="ru-RU" sz="2000" b="1" i="1" u="sng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u="sng" dirty="0">
                <a:solidFill>
                  <a:srgbClr val="333333"/>
                </a:solidFill>
                <a:latin typeface="times new roman" panose="02020603050405020304" pitchFamily="18" charset="0"/>
              </a:rPr>
              <a:t>центр 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хоть и сосредоточен на одном месте и занимает немного пространства, он достаточно 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мобилен.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 Практичность его состоит в том, что с содержанием строительного уголка (конструктор различного вида, крупный и мелкий деревянный конструктор) можно перемещаться в любое место группы и организовывать данную деятельность, как с подгруппой детей, так и индивидуально.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4729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482" y="2920172"/>
            <a:ext cx="4771031" cy="35782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2846" y="3424017"/>
            <a:ext cx="5473159" cy="30744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36728" y="491320"/>
            <a:ext cx="49677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3B3835"/>
                </a:solidFill>
                <a:latin typeface="Helvetica Neue"/>
              </a:rPr>
              <a:t>А вот любимое местечко</a:t>
            </a:r>
            <a:r>
              <a:rPr lang="ru-RU" sz="2000" i="1" dirty="0" smtClean="0">
                <a:solidFill>
                  <a:srgbClr val="3B3835"/>
                </a:solidFill>
                <a:latin typeface="Helvetica Neue"/>
              </a:rPr>
              <a:t>,</a:t>
            </a:r>
          </a:p>
          <a:p>
            <a:r>
              <a:rPr lang="ru-RU" sz="2000" i="1" dirty="0" smtClean="0">
                <a:solidFill>
                  <a:srgbClr val="3B3835"/>
                </a:solidFill>
                <a:latin typeface="Helvetica Neue"/>
              </a:rPr>
              <a:t>Здесь </a:t>
            </a:r>
            <a:r>
              <a:rPr lang="ru-RU" sz="2000" i="1" dirty="0">
                <a:solidFill>
                  <a:srgbClr val="3B3835"/>
                </a:solidFill>
                <a:latin typeface="Helvetica Neue"/>
              </a:rPr>
              <a:t>время мчится, словно речка</a:t>
            </a:r>
            <a:r>
              <a:rPr lang="ru-RU" sz="2000" i="1" dirty="0" smtClean="0">
                <a:solidFill>
                  <a:srgbClr val="3B3835"/>
                </a:solidFill>
                <a:latin typeface="Helvetica Neue"/>
              </a:rPr>
              <a:t>,</a:t>
            </a:r>
          </a:p>
          <a:p>
            <a:r>
              <a:rPr lang="ru-RU" sz="2000" i="1" dirty="0" smtClean="0">
                <a:solidFill>
                  <a:srgbClr val="3B3835"/>
                </a:solidFill>
                <a:latin typeface="Helvetica Neue"/>
              </a:rPr>
              <a:t>Тут </a:t>
            </a:r>
            <a:r>
              <a:rPr lang="ru-RU" sz="2000" i="1" dirty="0">
                <a:solidFill>
                  <a:srgbClr val="3B3835"/>
                </a:solidFill>
                <a:latin typeface="Helvetica Neue"/>
              </a:rPr>
              <a:t>быстро взрослым можно стать</a:t>
            </a:r>
            <a:r>
              <a:rPr lang="ru-RU" sz="2000" i="1" dirty="0" smtClean="0">
                <a:solidFill>
                  <a:srgbClr val="3B3835"/>
                </a:solidFill>
                <a:latin typeface="Helvetica Neue"/>
              </a:rPr>
              <a:t>,</a:t>
            </a:r>
          </a:p>
          <a:p>
            <a:r>
              <a:rPr lang="ru-RU" sz="2000" i="1" dirty="0" smtClean="0">
                <a:solidFill>
                  <a:srgbClr val="3B3835"/>
                </a:solidFill>
                <a:latin typeface="Helvetica Neue"/>
              </a:rPr>
              <a:t>И </a:t>
            </a:r>
            <a:r>
              <a:rPr lang="ru-RU" sz="2000" i="1" dirty="0">
                <a:solidFill>
                  <a:srgbClr val="3B3835"/>
                </a:solidFill>
                <a:latin typeface="Helvetica Neue"/>
              </a:rPr>
              <a:t>профессии менять!</a:t>
            </a:r>
            <a:endParaRPr lang="ru-RU" sz="20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2847" y="271282"/>
            <a:ext cx="5495456" cy="30869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1617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2757" y="409433"/>
            <a:ext cx="4656284" cy="2615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64025" y="409433"/>
            <a:ext cx="69330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</a:rPr>
              <a:t>   </a:t>
            </a:r>
            <a:r>
              <a:rPr lang="ru-RU" sz="20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Важным составляющим уголка природы является календарь природы и погоды. Оформлены  макеты (домашние животные, </a:t>
            </a:r>
            <a:r>
              <a:rPr lang="ru-RU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луг</a:t>
            </a:r>
            <a:r>
              <a:rPr lang="ru-RU" sz="20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, макет доисторической жизни (динозавры)). Все составляющие макета мобильны, </a:t>
            </a:r>
            <a:r>
              <a:rPr lang="ru-RU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Дети </a:t>
            </a:r>
            <a:r>
              <a:rPr lang="ru-RU" sz="20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по своему желанию наполняют содержанием </a:t>
            </a:r>
            <a:r>
              <a:rPr lang="ru-RU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макеты.</a:t>
            </a:r>
            <a:endParaRPr lang="ru-RU" sz="2000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3504" y="3403879"/>
            <a:ext cx="5545537" cy="31150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025" y="2419527"/>
            <a:ext cx="5985998" cy="33671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0482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</TotalTime>
  <Words>118</Words>
  <Application>Microsoft Office PowerPoint</Application>
  <PresentationFormat>Произвольный</PresentationFormat>
  <Paragraphs>51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1Реализация принципов построения развивающей среды в подготовительной группе в соответствии с ФГОС ДО</dc:title>
  <dc:creator>Мама</dc:creator>
  <cp:lastModifiedBy>Ирина</cp:lastModifiedBy>
  <cp:revision>29</cp:revision>
  <dcterms:created xsi:type="dcterms:W3CDTF">2015-05-19T17:25:30Z</dcterms:created>
  <dcterms:modified xsi:type="dcterms:W3CDTF">2015-05-22T06:01:33Z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699229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