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9" r:id="rId13"/>
    <p:sldId id="271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2958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7219609246771321"/>
          <c:y val="0.17450000000000004"/>
          <c:w val="0.49356343447219314"/>
          <c:h val="0.8255000000000000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0421707529572813E-2"/>
                  <c:y val="-6.2500000000000073E-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mtClean="0"/>
                      <a:t>7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48521509305983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smtClean="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en-US" smtClean="0"/>
                      <a:t>4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3019342880030874"/>
                  <c:y val="-3.1250000000000036E-3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mtClean="0"/>
                      <a:t>9</a:t>
                    </a:r>
                    <a:r>
                      <a:rPr lang="ru-RU" baseline="0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5.2450166355785033E-2"/>
                  <c:y val="-1.2500000000000008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 smtClean="0"/>
                      <a:t>5</a:t>
                    </a:r>
                    <a:r>
                      <a:rPr lang="ru-RU" baseline="0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8.1806659437602208E-2"/>
                  <c:y val="3.125000000000031E-3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mtClean="0"/>
                      <a:t>12</a:t>
                    </a:r>
                    <a:r>
                      <a:rPr lang="ru-RU" baseline="0" smtClean="0"/>
                      <a:t> 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посещают спортивную секцию</c:v>
                </c:pt>
                <c:pt idx="1">
                  <c:v>соблюдают режим дня дома</c:v>
                </c:pt>
                <c:pt idx="2">
                  <c:v>проводят закаливающие процедуры</c:v>
                </c:pt>
                <c:pt idx="3">
                  <c:v>проводят утреннюю зарядку</c:v>
                </c:pt>
                <c:pt idx="4">
                  <c:v>изучают литературу по ЗОЖ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34</c:v>
                </c:pt>
                <c:pt idx="2">
                  <c:v>9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</c:ser>
        <c:shape val="cylinder"/>
        <c:axId val="124903424"/>
        <c:axId val="124904960"/>
        <c:axId val="0"/>
      </c:bar3DChart>
      <c:catAx>
        <c:axId val="124903424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 baseline="0">
                <a:solidFill>
                  <a:srgbClr val="FFFF00"/>
                </a:solidFill>
                <a:latin typeface="Times New Roman" pitchFamily="18" charset="0"/>
              </a:defRPr>
            </a:pPr>
            <a:endParaRPr lang="ru-RU"/>
          </a:p>
        </c:txPr>
        <c:crossAx val="124904960"/>
        <c:crosses val="autoZero"/>
        <c:auto val="1"/>
        <c:lblAlgn val="ctr"/>
        <c:lblOffset val="100"/>
      </c:catAx>
      <c:valAx>
        <c:axId val="124904960"/>
        <c:scaling>
          <c:orientation val="minMax"/>
        </c:scaling>
        <c:delete val="1"/>
        <c:axPos val="b"/>
        <c:numFmt formatCode="General" sourceLinked="1"/>
        <c:tickLblPos val="none"/>
        <c:crossAx val="124903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 algn="ctr">
              <a:defRPr/>
            </a:pPr>
            <a:r>
              <a:rPr lang="ru-RU"/>
              <a:t>Результаты заболеваемости детей </a:t>
            </a:r>
          </a:p>
          <a:p>
            <a:pPr algn="ctr">
              <a:defRPr/>
            </a:pPr>
            <a:r>
              <a:rPr lang="ru-RU"/>
              <a:t>за 2013-2014 г.</a:t>
            </a:r>
          </a:p>
        </c:rich>
      </c:tx>
      <c:layout>
        <c:manualLayout>
          <c:xMode val="edge"/>
          <c:yMode val="edge"/>
          <c:x val="0.171955927384077"/>
          <c:y val="4.365079365079371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0.60000000000000042</c:v>
                </c:pt>
                <c:pt idx="1">
                  <c:v>0.7000000000000004</c:v>
                </c:pt>
                <c:pt idx="2" formatCode="General">
                  <c:v>1.5</c:v>
                </c:pt>
                <c:pt idx="3" formatCode="General">
                  <c:v>1.4</c:v>
                </c:pt>
                <c:pt idx="4" formatCode="General">
                  <c:v>0.7000000000000004</c:v>
                </c:pt>
                <c:pt idx="5" formatCode="General">
                  <c:v>0.4</c:v>
                </c:pt>
                <c:pt idx="6" formatCode="General">
                  <c:v>0.7000000000000004</c:v>
                </c:pt>
                <c:pt idx="7" formatCode="General">
                  <c:v>0.4</c:v>
                </c:pt>
                <c:pt idx="8" formatCode="General">
                  <c:v>1.3</c:v>
                </c:pt>
                <c:pt idx="9" formatCode="General">
                  <c:v>1.1000000000000001</c:v>
                </c:pt>
                <c:pt idx="10" formatCode="General">
                  <c:v>0.7000000000000004</c:v>
                </c:pt>
                <c:pt idx="11" formatCode="General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 formatCode="0.00">
                  <c:v>1.2</c:v>
                </c:pt>
                <c:pt idx="1">
                  <c:v>1.7000000000000002</c:v>
                </c:pt>
                <c:pt idx="2">
                  <c:v>1.9000000000000001</c:v>
                </c:pt>
                <c:pt idx="3">
                  <c:v>1.6</c:v>
                </c:pt>
                <c:pt idx="4">
                  <c:v>1</c:v>
                </c:pt>
                <c:pt idx="5">
                  <c:v>0.2</c:v>
                </c:pt>
                <c:pt idx="6">
                  <c:v>0.5</c:v>
                </c:pt>
                <c:pt idx="7">
                  <c:v>0.5</c:v>
                </c:pt>
                <c:pt idx="8">
                  <c:v>0.75000000000000044</c:v>
                </c:pt>
                <c:pt idx="9">
                  <c:v>1.6</c:v>
                </c:pt>
                <c:pt idx="10">
                  <c:v>1.3</c:v>
                </c:pt>
                <c:pt idx="11">
                  <c:v>1.6</c:v>
                </c:pt>
              </c:numCache>
            </c:numRef>
          </c:val>
        </c:ser>
        <c:axId val="124906496"/>
        <c:axId val="124963456"/>
      </c:barChart>
      <c:catAx>
        <c:axId val="124906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4963456"/>
        <c:crosses val="autoZero"/>
        <c:auto val="1"/>
        <c:lblAlgn val="ctr"/>
        <c:lblOffset val="100"/>
      </c:catAx>
      <c:valAx>
        <c:axId val="124963456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crossAx val="12490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44244543133353"/>
          <c:y val="0.50254706634352075"/>
          <c:w val="0.12419281338455022"/>
          <c:h val="0.14031807731629736"/>
        </c:manualLayout>
      </c:layout>
      <c:txPr>
        <a:bodyPr/>
        <a:lstStyle/>
        <a:p>
          <a:pPr>
            <a:defRPr sz="1400">
              <a:latin typeface="Arial Black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51648" cy="3292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«Золушка»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24936" cy="522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«Организация детско-родительского клуба как эффективная форма работы ДОУ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родителями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формированию ЗОЖ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возраста». 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Подготовили: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старший воспитатель И.А.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Никитенкова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интсруктор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 ФК: И.В. Харченко,</a:t>
            </a: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воспитатели: Л.В. Колесниченко,</a:t>
            </a: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Г.М. Дегтярева,</a:t>
            </a: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И.Н.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Лыскова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0OLYMP\P12221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01008"/>
            <a:ext cx="4176464" cy="303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DCIM\100OLYMP\P1222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486864"/>
            <a:ext cx="4248472" cy="311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G:\DCIM\100OLYMP\P12221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60648"/>
            <a:ext cx="4187957" cy="329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G:\DCIM\100OLYMP\P12221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60648"/>
            <a:ext cx="4248472" cy="326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G:\DCIM\100OLYMP\P1222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342900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G:\DCIM\100OLYMP\P12221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42900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G:\DCIM\100OLYMP\P12221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G:\DCIM\100OLYMP\P12221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37840" y="0"/>
            <a:ext cx="4306160" cy="317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G:\DCIM\100OLYMP\P12221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20" y="358140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G:\DCIM\100OLYMP\P1222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фото ЗОЖ\6QFocONni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248472" cy="3096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C:\Users\Ирина\Desktop\фото ЗОЖ\DSC015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88640"/>
            <a:ext cx="417455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 descr="C:\Users\Ирина\Desktop\фото ЗОЖ\IMG_82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429000"/>
            <a:ext cx="4176464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8" name="Picture 6" descr="C:\Users\Ирина\Desktop\фото ЗОЖ\IMG_82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429000"/>
            <a:ext cx="4283968" cy="321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Выставка «Здоровье своими руками»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42" name="Picture 2" descr="G:\DCIM\100OLYMP\P12221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G:\DCIM\100OLYMP\P12221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284984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DCIM\100OLYMP\P12222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260648"/>
            <a:ext cx="4139952" cy="31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G:\DCIM\100OLYMP\P12222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501008"/>
            <a:ext cx="4139952" cy="31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C:\Users\Ирина\Desktop\фото ЗОЖ\IMG_20150122_1735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517280"/>
            <a:ext cx="4227934" cy="313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917"/>
            <a:ext cx="4288567" cy="321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рина\Desktop\фото ЗОЖ\P12021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7536" y="285728"/>
            <a:ext cx="4176464" cy="307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Ирина\Desktop\фото ЗОЖ\P12021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38" y="273697"/>
            <a:ext cx="4019939" cy="301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Ирина\Desktop\фото ЗОЖ\P1202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38" y="3509629"/>
            <a:ext cx="4176464" cy="313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Ирина\Desktop\фото ЗОЖ\P12021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9324" y="3523320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Ирина\Desktop\фото ЗОЖ\P12021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785794"/>
            <a:ext cx="3597273" cy="479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Ирина\Desktop\фото ЗОЖ\P1202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6838" y="3662029"/>
            <a:ext cx="4176464" cy="313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Ирина\Desktop\фото ЗОЖ\P12021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9888" y="938194"/>
            <a:ext cx="3597273" cy="479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Ирина\Desktop\фото ЗОЖ\P12021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928670"/>
            <a:ext cx="3597273" cy="479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уровня заболеваемости.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компетентности родителей в вопросах укрепления и оздоровления организма ребенка.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привычки к чистоте, аккуратности, опрятности, порядку;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Повышение уровня знаний об основах культурно-      гигиенических навыков;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Развитие самоконтроля во время разнообразной двигательной деятельности;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Стабилизация эмоционального благополучия каждого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332823"/>
            <a:ext cx="8964488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Установление сотрудничества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и семьи, повышение педагогической компетентности родителей в вопросах физического развития детей.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Сохранять и укреплять физическое и психическое здоровье детей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Формировать положительное отношение семьи к здоровому образу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Создавать условия, обеспечивающие эмоциональное благополучие каждого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Повышать адаптивные возможности детского организма (активизировать защитные свойства, устойчивость к заболеваниям) с помощью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Развивать психофизические качества дошкольников, используя нетрадиционные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2400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Анкетирование родителей </a:t>
            </a:r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«Моё участие в физическом развитии ребенка»</a:t>
            </a:r>
            <a:endParaRPr lang="ru-RU" sz="2400" i="1" dirty="0">
              <a:solidFill>
                <a:schemeClr val="bg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836712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Анализ заболеваемости за 2013 – 2014 и 2014 – 2015 учебный год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484784"/>
          <a:ext cx="8460432" cy="46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Семинары - практикумы для педагогов по изучению комплексов игрового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Ирина\Desktop\фото ЗОЖ\P21906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268760"/>
            <a:ext cx="3096344" cy="2322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Ирина\Desktop\фото ЗОЖ\P21907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789040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Users\Ирина\Desktop\фото ЗОЖ\P21907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861048"/>
            <a:ext cx="3659899" cy="2744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080120"/>
          </a:xfrm>
        </p:spPr>
        <p:txBody>
          <a:bodyPr/>
          <a:lstStyle/>
          <a:p>
            <a:pPr algn="ctr"/>
            <a:r>
              <a:rPr lang="ru-RU" sz="4400" dirty="0" err="1" smtClean="0">
                <a:latin typeface="Arial Black" pitchFamily="34" charset="0"/>
                <a:cs typeface="Times New Roman" pitchFamily="18" charset="0"/>
              </a:rPr>
              <a:t>Детско</a:t>
            </a:r>
            <a:r>
              <a:rPr lang="ru-RU" sz="4400" dirty="0" smtClean="0">
                <a:latin typeface="Arial Black" pitchFamily="34" charset="0"/>
                <a:cs typeface="Times New Roman" pitchFamily="18" charset="0"/>
              </a:rPr>
              <a:t> – родительский клуб «</a:t>
            </a:r>
            <a:r>
              <a:rPr lang="ru-RU" sz="4400" smtClean="0">
                <a:latin typeface="Arial Black" pitchFamily="34" charset="0"/>
                <a:cs typeface="Times New Roman" pitchFamily="18" charset="0"/>
              </a:rPr>
              <a:t>Здоровячок</a:t>
            </a:r>
            <a:r>
              <a:rPr lang="ru-RU" sz="4400" dirty="0" smtClean="0">
                <a:latin typeface="Arial Black" pitchFamily="34" charset="0"/>
                <a:cs typeface="Times New Roman" pitchFamily="18" charset="0"/>
              </a:rPr>
              <a:t>»</a:t>
            </a:r>
            <a:endParaRPr lang="ru-RU" sz="44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7" name="Picture 3" descr="C:\Users\Ирина\Desktop\фото ЗОЖ\P11521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772816"/>
            <a:ext cx="4536504" cy="3478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63697"/>
            <a:ext cx="460851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фото ЗОЖ\P11521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422446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Ирина\Desktop\фото ЗОЖ\P1152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8242" y="260648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Ирина\Desktop\фото ЗОЖ\P11521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7517" y="3505998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Ирина\Desktop\фото ЗОЖ\P11521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0237" y="3489880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фото ЗОЖ\P11521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176464" cy="313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Ирина\Desktop\фото ЗОЖ\P11521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88640"/>
            <a:ext cx="4248472" cy="3158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Ирина\Desktop\фото ЗОЖ\P11521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573016"/>
            <a:ext cx="4248472" cy="3096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Users\Ирина\Desktop\фото ЗОЖ\P11521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429000"/>
            <a:ext cx="4235963" cy="3176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Ирина\Desktop\фото ЗОЖ\P11522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16632"/>
            <a:ext cx="4211960" cy="3158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Ирина\Desktop\фото ЗОЖ\P1152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89248"/>
            <a:ext cx="4248472" cy="3186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C:\Users\Ирина\Desktop\фото ЗОЖ\P11521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429000"/>
            <a:ext cx="4283968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C:\Users\Ирина\Desktop\фото ЗОЖ\P11521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501008"/>
            <a:ext cx="4187957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267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бюджетное дошкольное образовательное учреждение детский сад «Золушка»</vt:lpstr>
      <vt:lpstr>Слайд 2</vt:lpstr>
      <vt:lpstr>Анкетирование родителей   «Моё участие в физическом развитии ребенка»</vt:lpstr>
      <vt:lpstr>Анализ заболеваемости за 2013 – 2014 и 2014 – 2015 учебный год</vt:lpstr>
      <vt:lpstr>Семинары - практикумы для педагогов по изучению комплексов игрового стретчинга.</vt:lpstr>
      <vt:lpstr>Детско – родительский клуб «Здоровячок»</vt:lpstr>
      <vt:lpstr>Слайд 7</vt:lpstr>
      <vt:lpstr>Слайд 8</vt:lpstr>
      <vt:lpstr>Слайд 9</vt:lpstr>
      <vt:lpstr>Слайд 10</vt:lpstr>
      <vt:lpstr>Слайд 11</vt:lpstr>
      <vt:lpstr>Слайд 12</vt:lpstr>
      <vt:lpstr>Выставка «Здоровье своими руками»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Andr</cp:lastModifiedBy>
  <cp:revision>33</cp:revision>
  <dcterms:created xsi:type="dcterms:W3CDTF">2015-01-23T09:56:48Z</dcterms:created>
  <dcterms:modified xsi:type="dcterms:W3CDTF">2018-01-10T08:43:10Z</dcterms:modified>
</cp:coreProperties>
</file>