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85" r:id="rId13"/>
    <p:sldId id="300" r:id="rId14"/>
    <p:sldId id="286" r:id="rId15"/>
    <p:sldId id="287" r:id="rId16"/>
    <p:sldId id="291" r:id="rId17"/>
    <p:sldId id="292" r:id="rId18"/>
    <p:sldId id="295" r:id="rId19"/>
    <p:sldId id="268" r:id="rId20"/>
    <p:sldId id="269" r:id="rId21"/>
    <p:sldId id="296" r:id="rId22"/>
    <p:sldId id="280" r:id="rId23"/>
    <p:sldId id="288" r:id="rId24"/>
    <p:sldId id="289" r:id="rId25"/>
    <p:sldId id="290" r:id="rId26"/>
    <p:sldId id="301" r:id="rId27"/>
    <p:sldId id="302" r:id="rId28"/>
    <p:sldId id="303" r:id="rId29"/>
    <p:sldId id="266" r:id="rId30"/>
    <p:sldId id="299" r:id="rId31"/>
    <p:sldId id="270" r:id="rId32"/>
    <p:sldId id="293" r:id="rId33"/>
    <p:sldId id="294" r:id="rId34"/>
    <p:sldId id="267" r:id="rId35"/>
    <p:sldId id="283" r:id="rId36"/>
    <p:sldId id="297" r:id="rId37"/>
    <p:sldId id="298" r:id="rId38"/>
    <p:sldId id="275" r:id="rId39"/>
    <p:sldId id="277" r:id="rId40"/>
    <p:sldId id="279" r:id="rId41"/>
    <p:sldId id="271" r:id="rId42"/>
    <p:sldId id="274" r:id="rId43"/>
    <p:sldId id="276" r:id="rId44"/>
    <p:sldId id="305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0" autoAdjust="0"/>
    <p:restoredTop sz="94660"/>
  </p:normalViewPr>
  <p:slideViewPr>
    <p:cSldViewPr snapToGrid="0">
      <p:cViewPr>
        <p:scale>
          <a:sx n="118" d="100"/>
          <a:sy n="118" d="100"/>
        </p:scale>
        <p:origin x="-2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B37EC-1EE6-4BBE-BD50-A7CE06B2B932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0B01A-74C7-4FE5-BB24-F320B44414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942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50B01A-74C7-4FE5-BB24-F320B444141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928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348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48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8709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80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9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0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9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33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14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6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9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83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CBBC1-2B22-4D1C-8FE8-DB90CFCD101B}" type="datetimeFigureOut">
              <a:rPr lang="ru-RU" smtClean="0"/>
              <a:t>28.02.2022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E779A84-EEC0-4A97-9C08-49A187143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1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</p:sldLayoutIdLst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7" Type="http://schemas.openxmlformats.org/officeDocument/2006/relationships/image" Target="../media/image10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jpeg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7.jpeg"/><Relationship Id="rId4" Type="http://schemas.openxmlformats.org/officeDocument/2006/relationships/image" Target="../media/image1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3" Type="http://schemas.openxmlformats.org/officeDocument/2006/relationships/image" Target="../media/image123.jpeg"/><Relationship Id="rId7" Type="http://schemas.openxmlformats.org/officeDocument/2006/relationships/image" Target="../media/image127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Relationship Id="rId9" Type="http://schemas.openxmlformats.org/officeDocument/2006/relationships/image" Target="../media/image12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eg"/><Relationship Id="rId2" Type="http://schemas.openxmlformats.org/officeDocument/2006/relationships/image" Target="../media/image1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jpeg"/><Relationship Id="rId4" Type="http://schemas.openxmlformats.org/officeDocument/2006/relationships/image" Target="../media/image1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jpeg"/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jpeg"/><Relationship Id="rId2" Type="http://schemas.openxmlformats.org/officeDocument/2006/relationships/image" Target="../media/image1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24D6E-846F-40AA-9C47-263117386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050" y="794361"/>
            <a:ext cx="11378151" cy="86738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работы по национально-этнокультурному (казачьему) компоненту в условиях поликультурной среды во взаимодействии с педагогами»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BB1CB-26EB-4E26-A195-FD61DEBD962C}"/>
              </a:ext>
            </a:extLst>
          </p:cNvPr>
          <p:cNvSpPr txBox="1">
            <a:spLocks/>
          </p:cNvSpPr>
          <p:nvPr/>
        </p:nvSpPr>
        <p:spPr>
          <a:xfrm>
            <a:off x="2552723" y="361951"/>
            <a:ext cx="6607946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«Золушка»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г.Волгодонска</a:t>
            </a: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30C6AA-45B4-47F1-8545-75D1D6598C2B}"/>
              </a:ext>
            </a:extLst>
          </p:cNvPr>
          <p:cNvSpPr/>
          <p:nvPr/>
        </p:nvSpPr>
        <p:spPr>
          <a:xfrm>
            <a:off x="5018495" y="6315073"/>
            <a:ext cx="1676401" cy="361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Волгодонск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внутренний, занавеска, пол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676F7C89-0872-430E-85FC-D2AF9FB56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2723" y="1845832"/>
            <a:ext cx="6812601" cy="394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72200" y="5969977"/>
            <a:ext cx="50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Скибинцева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Т.П.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5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D4DC4E-CCB0-4B59-92AC-68CAD4DC8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2943" y="199175"/>
            <a:ext cx="10040293" cy="1711105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Проект «Мы в </a:t>
            </a:r>
            <a:r>
              <a:rPr lang="ru-RU" sz="3200" dirty="0">
                <a:latin typeface="Century Gothic" panose="020B0502020202020204" pitchFamily="34" charset="0"/>
              </a:rPr>
              <a:t>краю</a:t>
            </a:r>
            <a:r>
              <a:rPr lang="ru-RU" sz="3200" dirty="0"/>
              <a:t> Донском родном, дружно, весело живём» (В рамках 2021г. – «Года мира и понимания»)</a:t>
            </a:r>
          </a:p>
        </p:txBody>
      </p:sp>
      <p:pic>
        <p:nvPicPr>
          <p:cNvPr id="5" name="Объект 4" descr="Изображение выглядит как внутренний, человек, спальня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0271F22D-4782-4544-80DA-C3BA382361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95381" y="1910280"/>
            <a:ext cx="8783676" cy="4334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984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D964EDB-A102-4DE4-AD97-CC5BD05BA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8BF227F9-A4C1-478D-8E27-FDC0B888911D}"/>
              </a:ext>
            </a:extLst>
          </p:cNvPr>
          <p:cNvSpPr txBox="1">
            <a:spLocks/>
          </p:cNvSpPr>
          <p:nvPr/>
        </p:nvSpPr>
        <p:spPr>
          <a:xfrm>
            <a:off x="1690235" y="120340"/>
            <a:ext cx="8948605" cy="203476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latin typeface="+mn-lt"/>
              </a:rPr>
              <a:t>Подбор программно-методического обеспечения</a:t>
            </a:r>
            <a:endParaRPr lang="ru-RU" sz="3200" dirty="0"/>
          </a:p>
        </p:txBody>
      </p:sp>
      <p:pic>
        <p:nvPicPr>
          <p:cNvPr id="5" name="Picture 2" descr="I:\с фотоаппарата\129\IMG_1301.JPG">
            <a:extLst>
              <a:ext uri="{FF2B5EF4-FFF2-40B4-BE49-F238E27FC236}">
                <a16:creationId xmlns:a16="http://schemas.microsoft.com/office/drawing/2014/main" xmlns="" id="{8E3FC426-ACA0-4F61-B88C-57D4E5260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141" y="1103846"/>
            <a:ext cx="3722458" cy="2946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I:\с фотоаппарата\129\IMG_1304.JPG">
            <a:extLst>
              <a:ext uri="{FF2B5EF4-FFF2-40B4-BE49-F238E27FC236}">
                <a16:creationId xmlns:a16="http://schemas.microsoft.com/office/drawing/2014/main" xmlns="" id="{F2D1C923-4475-4353-98C4-CCFBCA3E7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8427896" y="1253467"/>
            <a:ext cx="3269601" cy="2325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I:\с фотоаппарата\129___03\IMG_1306.JPG">
            <a:extLst>
              <a:ext uri="{FF2B5EF4-FFF2-40B4-BE49-F238E27FC236}">
                <a16:creationId xmlns:a16="http://schemas.microsoft.com/office/drawing/2014/main" xmlns="" id="{EEC5DD16-B737-457C-B0FA-B588392A2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3870" y="4184398"/>
            <a:ext cx="2988774" cy="2597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I:\с фотоаппарата\129___03\IMG_1310.JPG">
            <a:extLst>
              <a:ext uri="{FF2B5EF4-FFF2-40B4-BE49-F238E27FC236}">
                <a16:creationId xmlns:a16="http://schemas.microsoft.com/office/drawing/2014/main" xmlns="" id="{DD0459E6-F846-46DE-A7ED-3B12D52BE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64757" y="4148679"/>
            <a:ext cx="3202987" cy="2479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I:\с фотоаппарата\129___03\IMG_1313.JPG">
            <a:extLst>
              <a:ext uri="{FF2B5EF4-FFF2-40B4-BE49-F238E27FC236}">
                <a16:creationId xmlns:a16="http://schemas.microsoft.com/office/drawing/2014/main" xmlns="" id="{BBF29277-AC62-488B-A79A-7591E76CC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077020" y="2055728"/>
            <a:ext cx="4662316" cy="34965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204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753ACE7-610F-4AC2-9502-93129ADF4164}"/>
              </a:ext>
            </a:extLst>
          </p:cNvPr>
          <p:cNvSpPr txBox="1">
            <a:spLocks/>
          </p:cNvSpPr>
          <p:nvPr/>
        </p:nvSpPr>
        <p:spPr>
          <a:xfrm>
            <a:off x="1323295" y="261787"/>
            <a:ext cx="9986639" cy="7978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>
                <a:latin typeface="+mn-lt"/>
              </a:rPr>
              <a:t>Сбор материала</a:t>
            </a:r>
            <a:endParaRPr lang="ru-RU" sz="32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95672929-EBF9-48C3-B4CC-6E40A0142009}"/>
              </a:ext>
            </a:extLst>
          </p:cNvPr>
          <p:cNvSpPr txBox="1">
            <a:spLocks/>
          </p:cNvSpPr>
          <p:nvPr/>
        </p:nvSpPr>
        <p:spPr>
          <a:xfrm>
            <a:off x="1467898" y="956299"/>
            <a:ext cx="10954305" cy="79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Оформление экспозиций </a:t>
            </a:r>
          </a:p>
          <a:p>
            <a:r>
              <a:rPr lang="ru-RU" dirty="0"/>
              <a:t>Знакомство с народными обычаями, обрядами и традициями Донского края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5331877-0E0A-4C65-BD6B-915A503ACACD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10896" y="2345322"/>
            <a:ext cx="3882944" cy="3168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34FB45C-9A4A-44AD-ABAC-35B83404C55E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444822" y="1754149"/>
            <a:ext cx="3602738" cy="2487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5C167F5-4E30-4438-A82A-8DED95F9D68A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444822" y="4358405"/>
            <a:ext cx="3602738" cy="2403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A966CABA-1AB4-41F3-AA3E-3ECA2FAE6DE1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383"/>
          <a:stretch/>
        </p:blipFill>
        <p:spPr>
          <a:xfrm>
            <a:off x="4375143" y="2345322"/>
            <a:ext cx="3882944" cy="3168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1775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жел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4B7FFF6-305E-4530-BA95-6C6A1FC638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6661" y="1375498"/>
            <a:ext cx="3908664" cy="36069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154FAFA-3A9E-453A-B138-81AE9F82DC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60674" y="1224653"/>
            <a:ext cx="4006179" cy="37094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выглядит как текст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6C6305E4-392E-4280-8EF9-F4E218351B9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7584" y="1373633"/>
            <a:ext cx="4013083" cy="34115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932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xmlns="" id="{9073237B-D536-4B4C-8928-3510CB0F898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FAACB2-171D-4BEF-9456-842A4331D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79" y="495848"/>
            <a:ext cx="9173506" cy="938597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dirty="0" err="1"/>
              <a:t>Сказки</a:t>
            </a:r>
            <a:r>
              <a:rPr lang="en-US" sz="3200" dirty="0"/>
              <a:t> о </a:t>
            </a:r>
            <a:r>
              <a:rPr lang="en-US" sz="3200" dirty="0" err="1"/>
              <a:t>музыкальных</a:t>
            </a:r>
            <a:r>
              <a:rPr lang="en-US" sz="3200" dirty="0"/>
              <a:t> </a:t>
            </a:r>
            <a:r>
              <a:rPr lang="en-US" sz="3200" dirty="0" err="1"/>
              <a:t>инструментах</a:t>
            </a:r>
            <a:r>
              <a:rPr lang="en-US" sz="3200" dirty="0"/>
              <a:t> </a:t>
            </a:r>
            <a:r>
              <a:rPr lang="en-US" sz="3200" dirty="0" err="1"/>
              <a:t>народов</a:t>
            </a:r>
            <a:r>
              <a:rPr lang="en-US" sz="3200" dirty="0"/>
              <a:t> </a:t>
            </a:r>
            <a:r>
              <a:rPr lang="en-US" sz="3200" dirty="0" err="1"/>
              <a:t>края</a:t>
            </a:r>
            <a:endParaRPr lang="en-US" sz="3200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xmlns="" id="{488B1383-B33A-45D9-AF5F-DD1522135AD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7FAE3AA-808C-478C-BB54-85F8D66D4935}"/>
              </a:ext>
            </a:extLst>
          </p:cNvPr>
          <p:cNvSpPr txBox="1"/>
          <p:nvPr/>
        </p:nvSpPr>
        <p:spPr>
          <a:xfrm>
            <a:off x="367792" y="2038499"/>
            <a:ext cx="3650278" cy="3759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Грузинская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Чонгурист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Латышская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табуле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Садко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Казахская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Белорусская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Волшебная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дудка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Узбекская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к</a:t>
            </a:r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афйЫя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рнаем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Индийская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«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уттила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музыкант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F6B238DF-6D70-40A8-9527-EF226E9963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162663" y="1931079"/>
            <a:ext cx="3866674" cy="386667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8E953BA-284B-428F-827C-66FB601D4D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73930" y="1931079"/>
            <a:ext cx="3866673" cy="3866673"/>
          </a:xfrm>
          <a:prstGeom prst="rect">
            <a:avLst/>
          </a:prstGeom>
        </p:spPr>
      </p:pic>
      <p:sp>
        <p:nvSpPr>
          <p:cNvPr id="62" name="Freeform 11">
            <a:extLst>
              <a:ext uri="{FF2B5EF4-FFF2-40B4-BE49-F238E27FC236}">
                <a16:creationId xmlns:a16="http://schemas.microsoft.com/office/drawing/2014/main" xmlns="" id="{ADD2565E-493E-4545-99C0-2F033FAF94A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6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18077-06D7-4FDF-A247-5317E0E9E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59" y="358840"/>
            <a:ext cx="3768946" cy="1615490"/>
          </a:xfrm>
        </p:spPr>
        <p:txBody>
          <a:bodyPr>
            <a:noAutofit/>
          </a:bodyPr>
          <a:lstStyle/>
          <a:p>
            <a:r>
              <a:rPr lang="ru-RU" sz="3200" dirty="0"/>
              <a:t>Детские национальные игры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2FC45EB4-EE37-4E3C-A437-F8F2F0D4B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2445" y="2168246"/>
            <a:ext cx="4140772" cy="3777622"/>
          </a:xfrm>
        </p:spPr>
        <p:txBody>
          <a:bodyPr>
            <a:normAutofit/>
          </a:bodyPr>
          <a:lstStyle/>
          <a:p>
            <a:r>
              <a:rPr lang="ru-RU" sz="1600" u="sng" dirty="0">
                <a:solidFill>
                  <a:schemeClr val="tx1"/>
                </a:solidFill>
              </a:rPr>
              <a:t>Белорусские:</a:t>
            </a:r>
            <a:r>
              <a:rPr lang="ru-RU" sz="1600" dirty="0">
                <a:solidFill>
                  <a:schemeClr val="tx1"/>
                </a:solidFill>
              </a:rPr>
              <a:t> «</a:t>
            </a:r>
            <a:r>
              <a:rPr lang="ru-RU" sz="1600" dirty="0" err="1">
                <a:solidFill>
                  <a:schemeClr val="tx1"/>
                </a:solidFill>
              </a:rPr>
              <a:t>Михасик</a:t>
            </a:r>
            <a:r>
              <a:rPr lang="ru-RU" sz="1600" dirty="0">
                <a:solidFill>
                  <a:schemeClr val="tx1"/>
                </a:solidFill>
              </a:rPr>
              <a:t>», «Прела-горела»;</a:t>
            </a:r>
          </a:p>
          <a:p>
            <a:r>
              <a:rPr lang="ru-RU" sz="1600" u="sng" dirty="0">
                <a:solidFill>
                  <a:schemeClr val="tx1"/>
                </a:solidFill>
              </a:rPr>
              <a:t>Казахские:</a:t>
            </a:r>
            <a:r>
              <a:rPr lang="ru-RU" sz="1600" dirty="0">
                <a:solidFill>
                  <a:schemeClr val="tx1"/>
                </a:solidFill>
              </a:rPr>
              <a:t> «Байга», Подними монету»;</a:t>
            </a:r>
          </a:p>
          <a:p>
            <a:r>
              <a:rPr lang="ru-RU" sz="1600" u="sng" dirty="0">
                <a:solidFill>
                  <a:schemeClr val="tx1"/>
                </a:solidFill>
              </a:rPr>
              <a:t>Узбекские:</a:t>
            </a:r>
            <a:r>
              <a:rPr lang="ru-RU" sz="1600" dirty="0">
                <a:solidFill>
                  <a:schemeClr val="tx1"/>
                </a:solidFill>
              </a:rPr>
              <a:t> «Чай-чай!», «Белый тополь»;</a:t>
            </a:r>
          </a:p>
          <a:p>
            <a:r>
              <a:rPr lang="ru-RU" sz="1600" u="sng" dirty="0">
                <a:solidFill>
                  <a:schemeClr val="tx1"/>
                </a:solidFill>
              </a:rPr>
              <a:t>Дагестанские:</a:t>
            </a:r>
            <a:r>
              <a:rPr lang="ru-RU" sz="1600" dirty="0">
                <a:solidFill>
                  <a:schemeClr val="tx1"/>
                </a:solidFill>
              </a:rPr>
              <a:t> «Палочка-выручалочка»;</a:t>
            </a:r>
          </a:p>
          <a:p>
            <a:r>
              <a:rPr lang="ru-RU" sz="1600" u="sng" dirty="0">
                <a:solidFill>
                  <a:schemeClr val="tx1"/>
                </a:solidFill>
              </a:rPr>
              <a:t>Азербайджанские: </a:t>
            </a:r>
            <a:r>
              <a:rPr lang="ru-RU" sz="1600" dirty="0">
                <a:solidFill>
                  <a:schemeClr val="tx1"/>
                </a:solidFill>
              </a:rPr>
              <a:t>«</a:t>
            </a:r>
            <a:r>
              <a:rPr lang="ru-RU" sz="1600" dirty="0" err="1">
                <a:solidFill>
                  <a:schemeClr val="tx1"/>
                </a:solidFill>
              </a:rPr>
              <a:t>Беневша</a:t>
            </a:r>
            <a:r>
              <a:rPr lang="ru-RU" sz="1600" dirty="0">
                <a:solidFill>
                  <a:schemeClr val="tx1"/>
                </a:solidFill>
              </a:rPr>
              <a:t>» (фиалка);</a:t>
            </a:r>
          </a:p>
          <a:p>
            <a:r>
              <a:rPr lang="ru-RU" sz="1600" u="sng" dirty="0">
                <a:solidFill>
                  <a:schemeClr val="tx1"/>
                </a:solidFill>
              </a:rPr>
              <a:t>Башкирские:</a:t>
            </a:r>
            <a:r>
              <a:rPr lang="ru-RU" sz="1600" dirty="0">
                <a:solidFill>
                  <a:schemeClr val="tx1"/>
                </a:solidFill>
              </a:rPr>
              <a:t> «Юрта», «Медный пень».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13DBDBF3-15D4-4190-A5AE-46E1B750F9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5192" y="179269"/>
            <a:ext cx="3248436" cy="31460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6E70CE9-295E-49E6-9CA8-140AB2F579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603" y="179269"/>
            <a:ext cx="3248436" cy="31460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733E8BE5-BD94-46BB-990E-E4F717B63F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25192" y="3429000"/>
            <a:ext cx="3248436" cy="31460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 descr="Изображение выглядит как текст, цветной, загроможденны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6237C3B5-5EFD-4775-B4C2-AAFE9D617E3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5603" y="3429000"/>
            <a:ext cx="3248436" cy="31460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1783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F9CDD-FF34-4DFD-9B20-B2C770FCD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669" y="169671"/>
            <a:ext cx="6261364" cy="892944"/>
          </a:xfrm>
        </p:spPr>
        <p:txBody>
          <a:bodyPr>
            <a:normAutofit/>
          </a:bodyPr>
          <a:lstStyle/>
          <a:p>
            <a:r>
              <a:rPr lang="ru-RU" sz="3200" dirty="0"/>
              <a:t>Этнокультурная среда</a:t>
            </a:r>
          </a:p>
        </p:txBody>
      </p:sp>
      <p:pic>
        <p:nvPicPr>
          <p:cNvPr id="13" name="Рисунок 12" descr="Изображение выглядит как текст, внутренний, цветн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2119FD03-CEA5-407C-ACF3-FACEB1B2C7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528" y="1626692"/>
            <a:ext cx="3859451" cy="377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Изображение выглядит как текст, внутренний, цветн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9E92A70-DDFA-4F43-B3FC-F72CAF8ACF6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037" y="1626692"/>
            <a:ext cx="3775069" cy="377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внутренний, постельное белье&#10;&#10;Автоматически созданное описание">
            <a:extLst>
              <a:ext uri="{FF2B5EF4-FFF2-40B4-BE49-F238E27FC236}">
                <a16:creationId xmlns:a16="http://schemas.microsoft.com/office/drawing/2014/main" xmlns="" id="{1C8D6BE4-FC49-476B-BD7E-F724DBB02E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469562" y="1214638"/>
            <a:ext cx="3429891" cy="2956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Объект 4">
            <a:extLst>
              <a:ext uri="{FF2B5EF4-FFF2-40B4-BE49-F238E27FC236}">
                <a16:creationId xmlns:a16="http://schemas.microsoft.com/office/drawing/2014/main" xmlns="" id="{C2CE21B5-E54B-4966-9FDD-E58A8B85D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6634" y="4514625"/>
            <a:ext cx="3413179" cy="2173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603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BF494AE6-A88C-448B-B1B7-80259E6F4F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цветной, закрытый, галерея&#10;&#10;Автоматически созданное описание">
            <a:extLst>
              <a:ext uri="{FF2B5EF4-FFF2-40B4-BE49-F238E27FC236}">
                <a16:creationId xmlns:a16="http://schemas.microsoft.com/office/drawing/2014/main" xmlns="" id="{89173E31-1813-4A77-8D57-7BB9ECB9B0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353043" y="290423"/>
            <a:ext cx="3021406" cy="3084025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цветной, покрашенный, закрыт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AEE2A33-7D18-4EEB-9DD3-C9E6D9126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rot="5400000">
            <a:off x="470770" y="3365817"/>
            <a:ext cx="2785952" cy="308402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AB876E33-DF9C-458B-B7BA-86B1D025F9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30374" y="1289645"/>
            <a:ext cx="5979074" cy="404325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тена, внутренний, цветн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6418053E-0A2F-4609-B3EF-BA7A257A8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862626" y="1293169"/>
            <a:ext cx="5979074" cy="403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2E0AF1F-E104-46E4-9D62-1737E2D9C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862" y="3815434"/>
            <a:ext cx="3413179" cy="2559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Изображение выглядит как стена, внутренний, мебель&#10;&#10;Автоматически созданное описание">
            <a:extLst>
              <a:ext uri="{FF2B5EF4-FFF2-40B4-BE49-F238E27FC236}">
                <a16:creationId xmlns:a16="http://schemas.microsoft.com/office/drawing/2014/main" xmlns="" id="{8AE69511-D5AA-420D-A146-7FA40FB7DC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2370" y="65685"/>
            <a:ext cx="3118218" cy="3118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Изображение выглядит как внутренний, полка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D2F0F2A-7476-4057-A1EB-21F2E4226DE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09" y="3429000"/>
            <a:ext cx="3118218" cy="3118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FC22DD6-AFB6-4329-808B-E897FD9F516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309" y="407266"/>
            <a:ext cx="2717508" cy="27175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Изображение выглядит как кукла, игрушка,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2255D0F-DA32-4A49-8D69-46586203C3F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99631" y="286258"/>
            <a:ext cx="4071378" cy="3223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39A50EF2-E9DB-4FA2-A348-A2D21599034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88808" y="3429000"/>
            <a:ext cx="3266302" cy="3266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318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48CFE6-C46C-4134-A029-1EB9B31D9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365125"/>
            <a:ext cx="8911687" cy="1280890"/>
          </a:xfrm>
        </p:spPr>
        <p:txBody>
          <a:bodyPr/>
          <a:lstStyle/>
          <a:p>
            <a:pPr algn="ctr"/>
            <a:r>
              <a:rPr lang="ru-RU" dirty="0"/>
              <a:t> </a:t>
            </a:r>
            <a:r>
              <a:rPr lang="ru-RU" sz="3200" dirty="0"/>
              <a:t>Интегративные занятия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4B2F8C9-8F7B-4D9B-A55E-C6A8160ED0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192" y="1331103"/>
            <a:ext cx="2808565" cy="4408793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F08AE61-1B63-41B6-8E1A-6E5F2C61CAD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67352" y="1331103"/>
            <a:ext cx="3097646" cy="4433028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7AD44A3-D335-48F1-A0B1-1ED2F490E2A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5185" y="3785198"/>
            <a:ext cx="3579661" cy="233757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семья&#10;&#10;Автоматически созданное описание">
            <a:extLst>
              <a:ext uri="{FF2B5EF4-FFF2-40B4-BE49-F238E27FC236}">
                <a16:creationId xmlns:a16="http://schemas.microsoft.com/office/drawing/2014/main" xmlns="" id="{B340318F-E906-4EBA-BAA1-BC8693877E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2593" y="2243368"/>
            <a:ext cx="2145671" cy="30510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семья&#10;&#10;Автоматически созданное описание">
            <a:extLst>
              <a:ext uri="{FF2B5EF4-FFF2-40B4-BE49-F238E27FC236}">
                <a16:creationId xmlns:a16="http://schemas.microsoft.com/office/drawing/2014/main" xmlns="" id="{F757EF6E-4977-4216-ABFD-536751F8A53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55185" y="1112875"/>
            <a:ext cx="3579660" cy="246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3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BAE92E8-91AB-4DCA-B9EA-548CD29C1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0902" y="1540189"/>
            <a:ext cx="9795929" cy="2597245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/>
          <a:lstStyle/>
          <a:p>
            <a:pPr algn="just"/>
            <a:r>
              <a:rPr lang="ru-RU" sz="2800" b="1" dirty="0"/>
              <a:t>Актуальность</a:t>
            </a:r>
            <a:r>
              <a:rPr lang="ru-RU" sz="2800" dirty="0"/>
              <a:t> определяется потребностью в воспитании духовности, чувств нравственно-патриотических позиций личности детей, возрождением и развитием самобытных национально-культурных традиций народов края.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27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947A2BE-28D1-4470-BFA7-C2EE8CD50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86869" y="555589"/>
            <a:ext cx="3343023" cy="5569013"/>
          </a:xfrm>
        </p:spPr>
      </p:pic>
      <p:pic>
        <p:nvPicPr>
          <p:cNvPr id="7" name="Рисунок 6" descr="Изображение выглядит как текст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87E4FDD-511E-46CE-B2A7-3361B0DA02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4156" y="555591"/>
            <a:ext cx="3508550" cy="5569014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A304A1A-89A2-463F-A73A-7A168A4DA9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65400" y="555590"/>
            <a:ext cx="3298343" cy="556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E9D649-654C-4EB7-B239-D4400273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4450" y="569789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Сюжетно-ролевая игра «Чаепитие в чайхане» </a:t>
            </a:r>
          </a:p>
        </p:txBody>
      </p:sp>
      <p:pic>
        <p:nvPicPr>
          <p:cNvPr id="5" name="Объект 4" descr="Изображение выглядит как ребенок, человек, цветн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BD1616E1-B146-4CB2-92C0-6B2E5520BE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1230" y="1994840"/>
            <a:ext cx="3778250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Объект 5" descr="Изображение выглядит как текст, цветной, покрашенн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E9D5A83A-AD91-4F99-A372-EEAE845B99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81782" y="1994839"/>
            <a:ext cx="3778250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выглядит как текст, галерея, другой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3AC39C0-4BAF-4E74-BDA7-489AC550FF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204398" y="1994839"/>
            <a:ext cx="3778250" cy="3778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1887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17DBEE-CE55-49FB-94E3-FD75EAC06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191500"/>
            <a:ext cx="9525474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Дидактическая игра «Знакомство с костюмами народов России»</a:t>
            </a:r>
          </a:p>
        </p:txBody>
      </p:sp>
      <p:pic>
        <p:nvPicPr>
          <p:cNvPr id="5" name="Объект 4" descr="Изображение выглядит как текст, закрытый, знак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D32820E-4BAC-4714-9B99-FE87519908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706" y="2401155"/>
            <a:ext cx="3450511" cy="25878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выглядит как человек, ребенок, внутренн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DD7A725-70F6-4C16-9E81-BB986149FB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051" y="2115200"/>
            <a:ext cx="4002330" cy="30017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 выглядит как человек, внутренний, ребенок, малыш&#10;&#10;Автоматически созданное описание">
            <a:extLst>
              <a:ext uri="{FF2B5EF4-FFF2-40B4-BE49-F238E27FC236}">
                <a16:creationId xmlns:a16="http://schemas.microsoft.com/office/drawing/2014/main" xmlns="" id="{8CE1A95B-211D-4495-BCC5-688EF7FC6BD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5542" y="2115199"/>
            <a:ext cx="4002328" cy="3001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61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240DED-6406-49DC-A6BF-4B9C6AE76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769" y="379667"/>
            <a:ext cx="10092272" cy="851605"/>
          </a:xfrm>
        </p:spPr>
        <p:txBody>
          <a:bodyPr>
            <a:normAutofit fontScale="90000"/>
          </a:bodyPr>
          <a:lstStyle/>
          <a:p>
            <a:r>
              <a:rPr lang="ru-RU" dirty="0"/>
              <a:t>Экскурсия в дом культуры «Дружбы народов»</a:t>
            </a:r>
          </a:p>
        </p:txBody>
      </p:sp>
      <p:pic>
        <p:nvPicPr>
          <p:cNvPr id="5" name="Объект 4" descr="Изображение выглядит как человек, внутренний, группа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E9527F22-B409-4F19-B7A9-02D2752C63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43"/>
          <a:stretch/>
        </p:blipFill>
        <p:spPr>
          <a:xfrm>
            <a:off x="8373501" y="3627535"/>
            <a:ext cx="3540661" cy="3071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выглядит как человек, в позе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7F2B1479-5228-4A67-B528-9E0AA2E9AD8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326" y="3613533"/>
            <a:ext cx="3099452" cy="30994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 выглядит как стена, внутренний, потолок, оранжевый&#10;&#10;Автоматически созданное описание">
            <a:extLst>
              <a:ext uri="{FF2B5EF4-FFF2-40B4-BE49-F238E27FC236}">
                <a16:creationId xmlns:a16="http://schemas.microsoft.com/office/drawing/2014/main" xmlns="" id="{C55FC945-EB58-45D5-8F00-B324D9250E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3199" y="3613533"/>
            <a:ext cx="3071448" cy="3071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Изображение выглядит как текст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B8DE66C-FA84-41A9-BFA2-2EE9C1538A4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3201" y="1113482"/>
            <a:ext cx="2315518" cy="2315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Изображение выглядит как текст, человек, од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3ED30FE6-4D18-4ED8-8F9B-1AD666AE0E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9802" y="1158427"/>
            <a:ext cx="2315517" cy="2315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9031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1106645C-6912-4570-BB8E-DAB62C612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533771" y="3516657"/>
            <a:ext cx="3083809" cy="3083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выглядит как текст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588E38B-E77B-47D9-9B4E-A86D1FB222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535" y="3516659"/>
            <a:ext cx="3083807" cy="308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1D1B0727-6496-451B-8A11-67E387FFDA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8534" y="257534"/>
            <a:ext cx="3083807" cy="308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выглядит как текст, комнат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EC07115-C557-4A19-BC47-8485D0F12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66" y="3516659"/>
            <a:ext cx="3083807" cy="308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Изображение выглядит как текст, человек, од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D0C1CF1-3FBB-4D9F-83AC-EE48978574C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67" y="269897"/>
            <a:ext cx="3083807" cy="3083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 descr="Изображение выглядит как текст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FE6F8675-D2D2-4E26-A520-1B37F6AF25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3771" y="269897"/>
            <a:ext cx="3071444" cy="3071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095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12">
            <a:extLst>
              <a:ext uri="{FF2B5EF4-FFF2-40B4-BE49-F238E27FC236}">
                <a16:creationId xmlns:a16="http://schemas.microsoft.com/office/drawing/2014/main" xmlns="" id="{F2780DFF-3AF5-4F60-B2A3-AA766AD8B3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xmlns="" id="{1C79324C-CB0A-40CA-AE77-7CFA131A7C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xmlns="" id="{FE6F32A9-AD07-4A53-BA89-05D8AC1EB6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xmlns="" id="{BF108F4A-C3A5-42B2-9D7B-10D92D15CE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xmlns="" id="{8254BB4A-F14E-4DE6-94AE-37011989765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xmlns="" id="{37BE596F-4E67-44BA-99D0-37A64771FBB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xmlns="" id="{9A48CE8A-2735-4764-AF04-D7679A3057F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xmlns="" id="{7058C06C-28D8-4334-83E0-AEA77C4AF3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xmlns="" id="{530C5090-5A77-4DFC-8CDA-D6E2576ACC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xmlns="" id="{57EC1ECF-618E-4B07-B823-11316CE521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xmlns="" id="{7C8B4CFB-E7F6-4A2B-AA5B-CB910D23A2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xmlns="" id="{EBEADD2C-CA66-41C5-8622-31212959D4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xmlns="" id="{3CE06860-DDC5-4FC7-97D7-795F9CA9B1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58" name="Group 26">
            <a:extLst>
              <a:ext uri="{FF2B5EF4-FFF2-40B4-BE49-F238E27FC236}">
                <a16:creationId xmlns:a16="http://schemas.microsoft.com/office/drawing/2014/main" xmlns="" id="{BDA041F5-FB91-4FE3-8309-30F32C6A48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xmlns="" id="{17D7CDD7-7A0A-4EBD-A35A-5C77175F6F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xmlns="" id="{3535804A-BB84-44EB-9712-B96D7AEBA9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xmlns="" id="{2EA058FC-BE7B-40CC-A63E-8E646238FC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xmlns="" id="{0E8271EE-FB1E-459E-8E94-991CB53837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xmlns="" id="{928D4994-0177-4E02-B988-4786CF3B7D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xmlns="" id="{3A3FF466-04BF-4F8D-88E1-98C1A2CC7A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xmlns="" id="{2513E60D-9026-4A28-8D6E-03593D3A4D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xmlns="" id="{49D0D017-FE95-4B99-AD82-BE697DF1B9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xmlns="" id="{299ACBF5-2856-4022-AA4D-9E8F39989B3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xmlns="" id="{6A150E2E-4FA2-4D3C-9FDD-E0ECFC8010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xmlns="" id="{00FF753A-252D-49AB-AE93-D92EBB4BFB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xmlns="" id="{8F689818-FACD-466B-B41E-51BA779D20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59" name="Rectangle 40">
            <a:extLst>
              <a:ext uri="{FF2B5EF4-FFF2-40B4-BE49-F238E27FC236}">
                <a16:creationId xmlns:a16="http://schemas.microsoft.com/office/drawing/2014/main" xmlns="" id="{57041BDD-619A-42E7-9D5B-D932A5FDFB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0" name="Freeform 6">
            <a:extLst>
              <a:ext uri="{FF2B5EF4-FFF2-40B4-BE49-F238E27FC236}">
                <a16:creationId xmlns:a16="http://schemas.microsoft.com/office/drawing/2014/main" xmlns="" id="{439A26EA-7B06-4DFE-8108-86B3ED144E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D43350-E6ED-471A-BE6F-92826568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0195" y="527463"/>
            <a:ext cx="8915399" cy="97107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3200" dirty="0"/>
              <a:t>Фото-э</a:t>
            </a:r>
            <a:r>
              <a:rPr lang="en-US" sz="3200" dirty="0" err="1"/>
              <a:t>кскурсия</a:t>
            </a:r>
            <a:r>
              <a:rPr lang="en-US" sz="3200" dirty="0"/>
              <a:t> «</a:t>
            </a:r>
            <a:r>
              <a:rPr lang="en-US" sz="3200" dirty="0" err="1"/>
              <a:t>Знакомство</a:t>
            </a:r>
            <a:r>
              <a:rPr lang="en-US" sz="3200" dirty="0"/>
              <a:t> с </a:t>
            </a:r>
            <a:r>
              <a:rPr lang="en-US" sz="3200" dirty="0" err="1"/>
              <a:t>народно-прикладным</a:t>
            </a:r>
            <a:r>
              <a:rPr lang="en-US" sz="3200" dirty="0"/>
              <a:t> </a:t>
            </a:r>
            <a:r>
              <a:rPr lang="en-US" sz="3200" dirty="0" err="1"/>
              <a:t>искусством</a:t>
            </a:r>
            <a:r>
              <a:rPr lang="en-US" sz="3200" dirty="0"/>
              <a:t> </a:t>
            </a:r>
            <a:r>
              <a:rPr lang="en-US" sz="3200" dirty="0" err="1"/>
              <a:t>Индии</a:t>
            </a:r>
            <a:r>
              <a:rPr lang="en-US" sz="3200" dirty="0"/>
              <a:t>»</a:t>
            </a:r>
          </a:p>
        </p:txBody>
      </p:sp>
      <p:pic>
        <p:nvPicPr>
          <p:cNvPr id="4" name="Рисунок 3" descr="Изображение выглядит как внутренний, элементы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AD4A96D-D111-4C97-BCDE-22D8F03EA8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>
          <a:xfrm>
            <a:off x="256307" y="1678420"/>
            <a:ext cx="3062405" cy="3929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Изображение выглядит как внутренни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E9A36442-B285-45E8-8F7E-01D6E1D0DD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9877" y="1990513"/>
            <a:ext cx="2961016" cy="3368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Изображение выглядит как украшен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0B58AE6E-3272-4119-A174-FE051652C7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82058" y="2362955"/>
            <a:ext cx="2500778" cy="2653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Изображение выглядит как внутренни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A95E364B-0380-4CCB-BF6A-8A653DA981A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2021" y="2518918"/>
            <a:ext cx="3151693" cy="22493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7581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0B3BB92A-9E7F-4D9B-AF32-7CC573AA319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7152" y="311978"/>
            <a:ext cx="4635715" cy="29472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Изображение выглядит как текст, внутренний, постельное белье&#10;&#10;Автоматически созданное описание">
            <a:extLst>
              <a:ext uri="{FF2B5EF4-FFF2-40B4-BE49-F238E27FC236}">
                <a16:creationId xmlns:a16="http://schemas.microsoft.com/office/drawing/2014/main" xmlns="" id="{237E9DA8-FA17-425C-B3CF-3773ED341C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1349" y="3522893"/>
            <a:ext cx="4911251" cy="3113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B14319D-63EC-4696-847B-E9344F5F59D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7474" y="679075"/>
            <a:ext cx="4441681" cy="5305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2783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внутренний, стойка, одеж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C2D8C953-BAE0-41D8-B9C3-32CBF63001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261" y="348186"/>
            <a:ext cx="3121526" cy="3729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Изображение выглядит как текст, алтарь&#10;&#10;Автоматически созданное описание">
            <a:extLst>
              <a:ext uri="{FF2B5EF4-FFF2-40B4-BE49-F238E27FC236}">
                <a16:creationId xmlns:a16="http://schemas.microsoft.com/office/drawing/2014/main" xmlns="" id="{7CDC0535-B66D-443D-9174-A769CB4DAE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9194" y="2998405"/>
            <a:ext cx="3035995" cy="3606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Изображение выглядит как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E3E2E37-0AAD-44B9-8F08-5333C44402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7057" y="3188407"/>
            <a:ext cx="2992034" cy="35395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52693DA-5998-4220-B6D9-9FE9B7701B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6041508" y="377493"/>
            <a:ext cx="3019966" cy="3576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829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цветной, ткань&#10;&#10;Автоматически созданное описание">
            <a:extLst>
              <a:ext uri="{FF2B5EF4-FFF2-40B4-BE49-F238E27FC236}">
                <a16:creationId xmlns:a16="http://schemas.microsoft.com/office/drawing/2014/main" xmlns="" id="{14E5F359-AF47-49F3-B95D-C550005E3F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56" y="315567"/>
            <a:ext cx="3962400" cy="2527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Изображение выглядит как внутренний, стол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0E526C81-E538-45CA-9B63-D77F790DAE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8" r="-4"/>
          <a:stretch/>
        </p:blipFill>
        <p:spPr>
          <a:xfrm>
            <a:off x="752589" y="3127515"/>
            <a:ext cx="2986492" cy="3532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Изображение выглядит как старый, гардероб&#10;&#10;Автоматически созданное описание">
            <a:extLst>
              <a:ext uri="{FF2B5EF4-FFF2-40B4-BE49-F238E27FC236}">
                <a16:creationId xmlns:a16="http://schemas.microsoft.com/office/drawing/2014/main" xmlns="" id="{2B7C1CC1-6445-4C7A-A46A-0A3179E459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1906" y="197870"/>
            <a:ext cx="3324035" cy="3957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9DC2421D-0773-4030-BE26-D80A02E0C44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61271" y="1406192"/>
            <a:ext cx="3477469" cy="41358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Изображение выглядит как стол, внутренний, набор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65E3E887-ECC3-40BD-A19A-C08A1CCAB7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9255" y="4309121"/>
            <a:ext cx="3944728" cy="2465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03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5B0B48-57DF-42BD-B74D-2EBBE8354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101" y="289132"/>
            <a:ext cx="5413971" cy="1280890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 dirty="0">
                <a:latin typeface="+mj-lt"/>
                <a:ea typeface="+mj-ea"/>
                <a:cs typeface="+mj-cs"/>
              </a:rPr>
              <a:t>«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Рождественские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 </a:t>
            </a:r>
            <a:r>
              <a:rPr lang="ru-RU" sz="32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latin typeface="+mj-lt"/>
                <a:ea typeface="+mj-ea"/>
                <a:cs typeface="+mj-cs"/>
              </a:rPr>
              <a:t>колядки</a:t>
            </a:r>
            <a:r>
              <a:rPr lang="en-US" sz="3200" kern="1200" dirty="0"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76AFA013-7EFF-4629-9007-C0721CD99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435" y="1807675"/>
            <a:ext cx="4097302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музыкальном интегративном занятии, под музыку зимних произведений, ребята изготовили поздравительные открытки, и исполняя на шумовых инструментах народные шуточные песни-колядки, поздравили работников детского сада с зимними праздниками.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Объект 4" descr="Изображение выглядит как текст, внутренний, стен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3D315CB-39BD-4EAE-A7D9-7C9B5CBC60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>
          <a:xfrm>
            <a:off x="6091918" y="10"/>
            <a:ext cx="6100081" cy="3383267"/>
          </a:xfrm>
          <a:prstGeom prst="rect">
            <a:avLst/>
          </a:prstGeom>
        </p:spPr>
      </p:pic>
      <p:pic>
        <p:nvPicPr>
          <p:cNvPr id="9" name="Рисунок 8" descr="Изображение выглядит как внутренний, обеденны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A3BD8950-A1C7-4668-A8C8-9309EBFA53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919" y="3474721"/>
            <a:ext cx="3004319" cy="3383280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порт, человек, внутренний, танц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748EBD6F-36DC-4417-8FBB-159CC97751E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7677" y="3474720"/>
            <a:ext cx="3004322" cy="338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1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CA4F52-D626-4D7A-BF8F-BA259502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607" y="470201"/>
            <a:ext cx="7990577" cy="824445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Нормативные документы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A3458FA-4D0C-4B0E-8A8B-20AA69B27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7147" y="1570022"/>
            <a:ext cx="9968203" cy="4532014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Конституции Российской Федерации и Законодательства Российской Федерации с учетом Конвенции ООН о правах ребенка.</a:t>
            </a:r>
          </a:p>
          <a:p>
            <a:pPr marL="0" indent="0" algn="just">
              <a:buNone/>
            </a:pP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декабря 2012г. №273-ФЗ «Об образовании в Российской Федерации».</a:t>
            </a:r>
          </a:p>
          <a:p>
            <a:pPr marL="0" indent="0" algn="just">
              <a:buNone/>
            </a:pP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17.10.2013г. №1155 «Об утверждении федерального государственного образовательного стандарта дошкольного образования».</a:t>
            </a:r>
          </a:p>
          <a:p>
            <a:pPr marL="0" indent="0" algn="just">
              <a:buNone/>
            </a:pP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Минобрнауки России от 30.08.2013г. №1014 «Об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программам».</a:t>
            </a:r>
          </a:p>
          <a:p>
            <a:pPr marL="0" indent="0" algn="just">
              <a:buNone/>
            </a:pP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«Об общих принципах организации местного самоуправления в Российской федерации.</a:t>
            </a:r>
          </a:p>
          <a:p>
            <a:pPr marL="0" indent="0" algn="just">
              <a:buNone/>
            </a:pPr>
            <a:r>
              <a:rPr lang="ru-RU" sz="3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Ростовской области «Об утверждении плана мероприятий по реализации Стратегии развития государственной политики Российской Федерации в отношении российского казачества до 2020 года в Ростовской области.</a:t>
            </a:r>
          </a:p>
          <a:p>
            <a:pPr marL="0" indent="0" algn="just">
              <a:buNone/>
            </a:pPr>
            <a:r>
              <a:rPr lang="ru-RU" sz="3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 июля 2021г. №400 «О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национальной безопасности Российской Федерации».</a:t>
            </a:r>
          </a:p>
          <a:p>
            <a:pPr marL="0" indent="0" algn="just">
              <a:buNone/>
            </a:pP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8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4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человек, внутренний, ребенок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48A93A9E-D13B-474A-A509-794ECF7601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 bwMode="auto">
          <a:xfrm>
            <a:off x="5162052" y="3272588"/>
            <a:ext cx="6105382" cy="3585411"/>
          </a:xfrm>
          <a:prstGeom prst="rect">
            <a:avLst/>
          </a:prstGeom>
          <a:noFill/>
        </p:spPr>
      </p:pic>
      <p:pic>
        <p:nvPicPr>
          <p:cNvPr id="6" name="Рисунок 5" descr="Изображение выглядит как стена, внутренний, человек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EED41B6D-3587-4E0E-B656-BC90032724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Изображение выглядит как человек, ребенок, внутренний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7C02E583-9F3C-4954-9189-3BEC783B76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8302" y="-22547"/>
            <a:ext cx="3809132" cy="3139531"/>
          </a:xfrm>
          <a:prstGeom prst="rect">
            <a:avLst/>
          </a:prstGeom>
          <a:noFill/>
        </p:spPr>
      </p:pic>
      <p:pic>
        <p:nvPicPr>
          <p:cNvPr id="7" name="Рисунок 6" descr="Изображение выглядит как внутренний, человек, стена, п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FB9C2DDB-5EFB-4BEA-A8C8-8B25D91C23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" y="4065775"/>
            <a:ext cx="5001186" cy="2792224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25414FA1-2D4C-41DB-83DE-4F3E38C10A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0541425-9E98-492D-AE49-94CB83AA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631" y="391272"/>
            <a:ext cx="7824857" cy="704549"/>
          </a:xfrm>
        </p:spPr>
        <p:txBody>
          <a:bodyPr>
            <a:normAutofit/>
          </a:bodyPr>
          <a:lstStyle/>
          <a:p>
            <a:pPr algn="ctr"/>
            <a:r>
              <a:rPr lang="ru-RU" sz="3200" dirty="0" err="1"/>
              <a:t>Игби</a:t>
            </a:r>
            <a:r>
              <a:rPr lang="ru-RU" sz="3200" dirty="0"/>
              <a:t> – в Дагестане</a:t>
            </a:r>
          </a:p>
        </p:txBody>
      </p:sp>
      <p:pic>
        <p:nvPicPr>
          <p:cNvPr id="5" name="Объект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11EE7E5-3DEE-47EC-9A6B-5680FFBE1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7671" y="1095821"/>
            <a:ext cx="3678561" cy="5654888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6E6DACF-DCF0-4724-BD20-12BCC0CA11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2808" y="1095821"/>
            <a:ext cx="3875906" cy="565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19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9EA69B-E345-4A1A-93B2-EAF27213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965" y="155010"/>
            <a:ext cx="8911687" cy="4910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Навруз</a:t>
            </a:r>
          </a:p>
        </p:txBody>
      </p:sp>
      <p:pic>
        <p:nvPicPr>
          <p:cNvPr id="5" name="Объект 4" descr="Изображение выглядит как внутренний, пол, пото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48E7524A-6B43-45F6-963B-D6B3DFE557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1554" y="796814"/>
            <a:ext cx="3856631" cy="27358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выглядит как человек, спорт, танцор&#10;&#10;Автоматически созданное описание">
            <a:extLst>
              <a:ext uri="{FF2B5EF4-FFF2-40B4-BE49-F238E27FC236}">
                <a16:creationId xmlns:a16="http://schemas.microsoft.com/office/drawing/2014/main" xmlns="" id="{3EEAE47C-9AEE-4FE9-BFEB-F1E044AD3BD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510" y="1309149"/>
            <a:ext cx="3730782" cy="3730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A6605E6-6C3F-48D2-81E0-29A459A282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931363" y="1840648"/>
            <a:ext cx="3281596" cy="2818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выглядит как внутренний, пол, люди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CD69563-CF62-4A84-B4C1-517173A9E9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790" y="3683460"/>
            <a:ext cx="4610160" cy="3002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2321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екст, внутренни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7BED21A-1220-4279-8912-04E6CE1582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41681" y="290363"/>
            <a:ext cx="3404855" cy="340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выглядит как текст, человек, молодой, в позе&#10;&#10;Автоматически созданное описание">
            <a:extLst>
              <a:ext uri="{FF2B5EF4-FFF2-40B4-BE49-F238E27FC236}">
                <a16:creationId xmlns:a16="http://schemas.microsoft.com/office/drawing/2014/main" xmlns="" id="{871612A7-B73F-4F73-8507-557326689E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375" y="290363"/>
            <a:ext cx="3404855" cy="34048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Изображение выглядит как текст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CCB914C-A3F3-4072-9D26-91019113746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1681" y="3910450"/>
            <a:ext cx="3404856" cy="2833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Изображение выглядит как внутренний, цветной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1A822F78-F6EC-495D-B1ED-CC21A252ECF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322895" y="4192617"/>
            <a:ext cx="2916023" cy="21870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5A9BCCC2-3DE8-45C2-A14D-340AD676E87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8268644" y="1867848"/>
            <a:ext cx="4056354" cy="3331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720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9555609-7EB0-48AE-BA5A-BEF1D925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23" y="133718"/>
            <a:ext cx="10134600" cy="872795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«Пасхальные традиции гостей Донского края»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2F5AF2-1A58-4336-9EEC-00E90C47A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EB32F4-19CF-434C-B462-5B9A28E726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99" y="3802040"/>
            <a:ext cx="3877056" cy="2907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A2F979-187C-4EC4-B8BA-55255AB63C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799" y="752221"/>
            <a:ext cx="3877056" cy="29077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E4336B4-CB08-4F1B-AF68-3204E1D07F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890806" y="1930432"/>
            <a:ext cx="4612217" cy="34591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C4268A-BD43-410F-B98A-06F5C459A7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1973" y="1922095"/>
            <a:ext cx="4018412" cy="3013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10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69D13E5-E02D-449D-BC3D-AC068E991579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6186" y="643866"/>
            <a:ext cx="4481861" cy="5166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2" descr="DSCN9920.JPG">
            <a:extLst>
              <a:ext uri="{FF2B5EF4-FFF2-40B4-BE49-F238E27FC236}">
                <a16:creationId xmlns:a16="http://schemas.microsoft.com/office/drawing/2014/main" xmlns="" id="{DCBDD5D6-229C-456E-BD21-9E799A09F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1814151" y="-491990"/>
            <a:ext cx="3146445" cy="4695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0" descr="DSCN9916.JPG">
            <a:extLst>
              <a:ext uri="{FF2B5EF4-FFF2-40B4-BE49-F238E27FC236}">
                <a16:creationId xmlns:a16="http://schemas.microsoft.com/office/drawing/2014/main" xmlns="" id="{91F97F48-C261-4887-AB5B-3EFFAFB8B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58" r="-11"/>
          <a:stretch>
            <a:fillRect/>
          </a:stretch>
        </p:blipFill>
        <p:spPr bwMode="auto">
          <a:xfrm>
            <a:off x="798778" y="3688457"/>
            <a:ext cx="5220606" cy="30694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5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C691F6-2A4D-41C7-8424-AF3232302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074" y="294688"/>
            <a:ext cx="8911687" cy="887819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Восточный базар</a:t>
            </a:r>
          </a:p>
        </p:txBody>
      </p:sp>
      <p:pic>
        <p:nvPicPr>
          <p:cNvPr id="5" name="Рисунок 4" descr="Изображение выглядит как человек, внутренний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AECFE6C-4BAE-4DFC-B1FC-CA84FB1C57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470" y="3943791"/>
            <a:ext cx="4185282" cy="2784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выглядит как внутренний, спальня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6AA79D2D-91A3-48A8-B91C-82E1E6852E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5880" y="970707"/>
            <a:ext cx="4185280" cy="2784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3107DAF-C611-4D27-9C87-5759EAB73DB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239" y="970707"/>
            <a:ext cx="4185280" cy="2784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Изображение выглядит как человек, ковр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A410CCE-50EA-4613-8676-EC1FE13EF15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439" y="3943791"/>
            <a:ext cx="4185280" cy="28278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099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танцор, одет&#10;&#10;Автоматически созданное описание">
            <a:extLst>
              <a:ext uri="{FF2B5EF4-FFF2-40B4-BE49-F238E27FC236}">
                <a16:creationId xmlns:a16="http://schemas.microsoft.com/office/drawing/2014/main" xmlns="" id="{4342A48A-4564-4D11-B175-36ADFBB73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289" y="259536"/>
            <a:ext cx="4567711" cy="30394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CD2B297-7893-444E-BBF5-874E6A4B96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659" y="259537"/>
            <a:ext cx="4567711" cy="30394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582C9D0-63E6-4F09-B77B-3F1A6E8812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9660" y="3596191"/>
            <a:ext cx="4534397" cy="28811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Изображение выглядит как спорт, танцор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8348533F-4A7B-4E54-98C6-D1F84E8509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289" y="3574349"/>
            <a:ext cx="4567711" cy="3017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8040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EF432-CB0C-4627-BF12-62C9BA14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2895"/>
            <a:ext cx="10515600" cy="72129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Великий казачий праздник «Покров»</a:t>
            </a:r>
            <a:endParaRPr lang="ru-RU" sz="3200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DA546742-83AE-4692-9666-2986C6656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22" y="1260136"/>
            <a:ext cx="2587432" cy="240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F46A74C-1B80-48A5-95A2-ED74E433D1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04098" y="1320545"/>
            <a:ext cx="1846877" cy="237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275BA7A-35D1-4933-9782-DD3A48A8A7D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7381" y="1442411"/>
            <a:ext cx="2435855" cy="2054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2B3B1EF-C25B-4166-9990-5D351BB7D0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5576" y="4013116"/>
            <a:ext cx="2980562" cy="2347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F9F076D0-5A45-4C7C-AA96-F63D5BA783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729" y="4091039"/>
            <a:ext cx="3238538" cy="2414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0A534E3-CE39-4A56-997F-0EA876863B0C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4822" y="4138841"/>
            <a:ext cx="2477115" cy="240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15F7901-FD10-4053-B8EF-FD105365ABDA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8386" y="4145736"/>
            <a:ext cx="2370034" cy="2304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8D578B8-8C09-497F-874E-5593657B42C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7636" y="1236459"/>
            <a:ext cx="3701948" cy="24002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75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B3CB2AA-A390-41CC-8A28-E1FA0C388F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562" y="298575"/>
            <a:ext cx="4055096" cy="3041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8F033E3-4D86-41CF-AD68-DD957E2FD9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168" y="3551126"/>
            <a:ext cx="4142683" cy="31070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A58B011-E62A-48C6-8B40-F9F3DCA33B1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443" y="298574"/>
            <a:ext cx="4055711" cy="3041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281D352-A5E1-4110-A447-1CFA68B711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210" y="3551126"/>
            <a:ext cx="4126370" cy="3094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366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F433047-FCDD-413C-A080-3AB6BEC3C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843" y="1301772"/>
            <a:ext cx="10515600" cy="4223539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представлений о национальной культуре региона, доброжелательного отношения к людям разных национальностей, поликультурной личности, владеющей этнокультурными нормами.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воспитание патриотизма, формирование представления о культурном и историческом единстве России и важности сохранения культурно-национального единства, знакомить с архитектурными памятниками.  Развивать творческие способности детей, обогащать словарный запас лексикой духовного и историко-культурологического знания.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51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1D6792-DA4D-4994-8F00-6A641F4B5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357" y="865007"/>
            <a:ext cx="9795637" cy="556387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ru-RU" sz="3200" dirty="0"/>
              <a:t>Концерт педагога музыкальной школы С. Рахманинова Л.А. </a:t>
            </a:r>
            <a:r>
              <a:rPr lang="ru-RU" sz="3200" dirty="0" err="1"/>
              <a:t>Жеребятьва</a:t>
            </a:r>
            <a:endParaRPr lang="en-US" sz="3200" dirty="0"/>
          </a:p>
        </p:txBody>
      </p:sp>
      <p:pic>
        <p:nvPicPr>
          <p:cNvPr id="5" name="Объект 4" descr="Изображение выглядит как пол, внутренний, комната, пото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8498709B-095E-4D26-BDB6-4585703BA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9538" y="1996650"/>
            <a:ext cx="3820563" cy="3032912"/>
          </a:xfrm>
          <a:prstGeom prst="rect">
            <a:avLst/>
          </a:prstGeom>
        </p:spPr>
      </p:pic>
      <p:pic>
        <p:nvPicPr>
          <p:cNvPr id="9" name="Рисунок 8" descr="Изображение выглядит как человек, группа, люди, тол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3262E095-3E9D-43F0-AD32-5D964E364C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442238" y="1996650"/>
            <a:ext cx="3373023" cy="3032911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пол, внутренний, занавес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9A4114D-F903-477B-84DD-EA380AC84E7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5601" y="1996652"/>
            <a:ext cx="3673257" cy="303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0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BF8132-957D-4CC7-B168-6B1292E0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457" y="468468"/>
            <a:ext cx="8911687" cy="873949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«День Единства – праздник дружбы»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5FC9706-9DCA-406F-A6D3-7A1196AE8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605" y="1374362"/>
            <a:ext cx="3278221" cy="4635775"/>
          </a:xfr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xmlns="" id="{B3B86F5D-5EDD-4E6D-8966-398F794834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70912" y="1374762"/>
            <a:ext cx="2933323" cy="463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05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D1CFD30-CC12-4970-BE13-84F6DF32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981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Наши достижения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AA027E-6E47-44C2-8439-74A6D232D8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C83B968-15AA-40D0-8D56-130D431553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7471" y="1322755"/>
            <a:ext cx="3645406" cy="5078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54BCE3-8384-4E46-8BE7-7F4F0AF891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92268" y="1322755"/>
            <a:ext cx="3607272" cy="5078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A7B5F14-7319-4344-82D1-C4CDBDEC5B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9839" y="1322753"/>
            <a:ext cx="3621024" cy="5078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035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71C70EB-95C0-45D9-B2BB-ECE37EA9932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5844" y="1055409"/>
            <a:ext cx="3450711" cy="5056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F925BC2-1496-48D6-8616-43D1203D47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9239" y="1055409"/>
            <a:ext cx="3607621" cy="5056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86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A24D6E-846F-40AA-9C47-263117386F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0050" y="794361"/>
            <a:ext cx="11378151" cy="867385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«Проектирование работы по национально-этнокультурному (казачьему) компоненту в условиях поликультурной среды во взаимодействии с педагогами»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1A6BB1CB-26EB-4E26-A195-FD61DEBD962C}"/>
              </a:ext>
            </a:extLst>
          </p:cNvPr>
          <p:cNvSpPr txBox="1">
            <a:spLocks/>
          </p:cNvSpPr>
          <p:nvPr/>
        </p:nvSpPr>
        <p:spPr>
          <a:xfrm>
            <a:off x="2552723" y="361951"/>
            <a:ext cx="6607946" cy="47783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детский сад «Золушка»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г.Волгодонска</a:t>
            </a:r>
            <a:endParaRPr lang="ru-RU" sz="14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D30C6AA-45B4-47F1-8545-75D1D6598C2B}"/>
              </a:ext>
            </a:extLst>
          </p:cNvPr>
          <p:cNvSpPr/>
          <p:nvPr/>
        </p:nvSpPr>
        <p:spPr>
          <a:xfrm>
            <a:off x="5018495" y="6315073"/>
            <a:ext cx="1676401" cy="361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Волгодонск </a:t>
            </a:r>
            <a:r>
              <a:rPr lang="ru-RU" sz="11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2022г.</a:t>
            </a:r>
            <a:endParaRPr lang="ru-RU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внутренний, занавеска, пол, украшен&#10;&#10;Автоматически созданное описание">
            <a:extLst>
              <a:ext uri="{FF2B5EF4-FFF2-40B4-BE49-F238E27FC236}">
                <a16:creationId xmlns:a16="http://schemas.microsoft.com/office/drawing/2014/main" xmlns="" id="{676F7C89-0872-430E-85FC-D2AF9FB56C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2723" y="1845832"/>
            <a:ext cx="6812601" cy="3940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172200" y="5969977"/>
            <a:ext cx="5011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руководитель: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Скибинцева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Т.П.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2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7C2F60-5029-4D5C-91C2-9CF31E266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3579" y="33045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Формы организации образовательного процесса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1BDFEC6-4F9F-42B1-9D15-E289099E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233" y="1753354"/>
            <a:ext cx="10110378" cy="4393949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о традициях и праздничной народной, национальной культуре Донского края;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занятия;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Экскурсии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музыкального руководителя с педагогами с детьми;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Игры-путешествия;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Прогулки;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Онлайн-путешествия;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Ролевые игры;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Творческие мастерские;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Виртуальные посещения: музеев, выставок, народных праздников, городских мероприятий с концертами;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Наблюдения.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646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BE4562-05F4-4549-8E92-6D33BB07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022" y="488308"/>
            <a:ext cx="8911687" cy="106888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+mn-lt"/>
              </a:rPr>
              <a:t>Технологии реализации деятельности</a:t>
            </a:r>
            <a:endParaRPr lang="ru-RU" sz="32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8E63A6-E5BD-4E4F-8820-E65380CCB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1806" y="1961584"/>
            <a:ext cx="8915400" cy="3038433"/>
          </a:xfrm>
          <a:gradFill>
            <a:gsLst>
              <a:gs pos="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/>
          <a:lstStyle/>
          <a:p>
            <a:r>
              <a:rPr lang="ru-RU" dirty="0"/>
              <a:t>Занятия в процессе которых планировалось выполнение атрибутов к праздникам ( рисунков, народных орнаментов, поздравительных открыток, сувениров;</a:t>
            </a:r>
          </a:p>
          <a:p>
            <a:r>
              <a:rPr lang="ru-RU" dirty="0"/>
              <a:t>Разучивание народных попевок, песен, хороводов на совместных репетициях;</a:t>
            </a:r>
          </a:p>
          <a:p>
            <a:r>
              <a:rPr lang="ru-RU" dirty="0"/>
              <a:t>Знакомство с  национальными традициями, поговорками, приметами народов Донского края;</a:t>
            </a:r>
          </a:p>
          <a:p>
            <a:r>
              <a:rPr lang="ru-RU" dirty="0"/>
              <a:t>Мероприятия народного календаря Донского края.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38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A20BC0-6837-4E61-AC7F-044EC351A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5" y="4522156"/>
            <a:ext cx="5609222" cy="13632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XIX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Всероссийский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научно-практический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семинар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(с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международным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участием</a:t>
            </a:r>
            <a:r>
              <a:rPr lang="en-US" sz="2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2021г.</a:t>
            </a:r>
          </a:p>
        </p:txBody>
      </p:sp>
      <p:pic>
        <p:nvPicPr>
          <p:cNvPr id="5" name="Рисунок 4" descr="Изображение выглядит как человек, пол, дерево, группа&#10;&#10;Автоматически созданное описание">
            <a:extLst>
              <a:ext uri="{FF2B5EF4-FFF2-40B4-BE49-F238E27FC236}">
                <a16:creationId xmlns:a16="http://schemas.microsoft.com/office/drawing/2014/main" xmlns="" id="{DE5FC612-1ACC-47B8-807D-D1A8F2523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246574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9" name="Рисунок 8" descr="Изображение выглядит как дерево, человек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283606F4-0187-4EB8-96F6-6789D4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2279205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pic>
        <p:nvPicPr>
          <p:cNvPr id="11" name="Рисунок 10" descr="Изображение выглядит как человек, земля, стоит, внеш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F68C4CE6-6E5C-4D70-A967-BC17ED8769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 b="-4"/>
          <a:stretch/>
        </p:blipFill>
        <p:spPr>
          <a:xfrm>
            <a:off x="5511871" y="780500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pic>
        <p:nvPicPr>
          <p:cNvPr id="7" name="Рисунок 6" descr="Изображение выглядит как человек, ребенок, внутренний, день рожде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2936574D-69A6-4535-898A-329739B563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" b="-5"/>
          <a:stretch/>
        </p:blipFill>
        <p:spPr>
          <a:xfrm>
            <a:off x="8918761" y="-4331"/>
            <a:ext cx="3273238" cy="3618965"/>
          </a:xfrm>
          <a:custGeom>
            <a:avLst/>
            <a:gdLst/>
            <a:ahLst/>
            <a:cxnLst/>
            <a:rect l="l" t="t" r="r" b="b"/>
            <a:pathLst>
              <a:path w="3273238" h="3618965">
                <a:moveTo>
                  <a:pt x="210437" y="0"/>
                </a:moveTo>
                <a:lnTo>
                  <a:pt x="3273238" y="0"/>
                </a:lnTo>
                <a:lnTo>
                  <a:pt x="3273238" y="3526409"/>
                </a:lnTo>
                <a:lnTo>
                  <a:pt x="3118338" y="3566238"/>
                </a:lnTo>
                <a:cubicBezTo>
                  <a:pt x="2949390" y="3600810"/>
                  <a:pt x="2774463" y="3618965"/>
                  <a:pt x="2595295" y="3618965"/>
                </a:cubicBezTo>
                <a:cubicBezTo>
                  <a:pt x="1161953" y="3618965"/>
                  <a:pt x="0" y="2457012"/>
                  <a:pt x="0" y="1023670"/>
                </a:cubicBezTo>
                <a:cubicBezTo>
                  <a:pt x="0" y="665335"/>
                  <a:pt x="72622" y="323961"/>
                  <a:pt x="203951" y="1346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851195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7">
            <a:extLst>
              <a:ext uri="{FF2B5EF4-FFF2-40B4-BE49-F238E27FC236}">
                <a16:creationId xmlns:a16="http://schemas.microsoft.com/office/drawing/2014/main" xmlns="" id="{4AAA6991-1DF8-455A-9991-7F52F96659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внутренний, стена, пол, потол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BD4B1DF-E79A-499E-B04A-681B83C068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5" y="320039"/>
            <a:ext cx="4570678" cy="412836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нешний, дерево, земля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203F5E3-3B03-4BC9-A85A-87E05765EB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8251" y="320039"/>
            <a:ext cx="2249424" cy="4128360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, сте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97AFA72F-4067-418D-86CE-B9455ACA7C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4" y="4540159"/>
            <a:ext cx="2249424" cy="175458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стол, внутренний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167BAC6B-578C-46E8-997B-ECEDAD1674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5048" y="4540159"/>
            <a:ext cx="4572626" cy="1754580"/>
          </a:xfrm>
          <a:prstGeom prst="rect">
            <a:avLst/>
          </a:prstGeom>
        </p:spPr>
      </p:pic>
      <p:pic>
        <p:nvPicPr>
          <p:cNvPr id="7" name="Рисунок 6" descr="Изображение выглядит как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AD35F37C-1ED8-4DA9-A72C-450BE490C41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86883" y="1021075"/>
            <a:ext cx="5974699" cy="457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0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человек, молодой, спор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A880596-E95A-4875-93A1-5C3FEBFDBA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323" y="2170339"/>
            <a:ext cx="2878397" cy="408466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xmlns="" id="{7D475EF5-954E-4140-9481-D0246B2F2E8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 rot="5400000">
            <a:off x="2676003" y="868205"/>
            <a:ext cx="3916710" cy="2772217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ерево, человек, внешний, сто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A84B8AD5-0A50-4439-A1E2-01FD4754CE3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6205953" y="2170339"/>
            <a:ext cx="2891098" cy="4084661"/>
          </a:xfrm>
          <a:prstGeom prst="rect">
            <a:avLst/>
          </a:prstGeom>
        </p:spPr>
      </p:pic>
      <p:pic>
        <p:nvPicPr>
          <p:cNvPr id="5" name="Объект 4" descr="Изображение выглядит как внутренний, потолок, человек, люди&#10;&#10;Автоматически созданное описание">
            <a:extLst>
              <a:ext uri="{FF2B5EF4-FFF2-40B4-BE49-F238E27FC236}">
                <a16:creationId xmlns:a16="http://schemas.microsoft.com/office/drawing/2014/main" xmlns="" id="{5644D163-E932-4104-A329-44BBC5A5D6D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>
          <a:xfrm>
            <a:off x="9282537" y="295957"/>
            <a:ext cx="2763361" cy="391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Легкий дым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803</TotalTime>
  <Words>690</Words>
  <Application>Microsoft Office PowerPoint</Application>
  <PresentationFormat>Произвольный</PresentationFormat>
  <Paragraphs>75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Легкий дым</vt:lpstr>
      <vt:lpstr>«Проектирование работы по национально-этнокультурному (казачьему) компоненту в условиях поликультурной среды во взаимодействии с педагогами»</vt:lpstr>
      <vt:lpstr>Презентация PowerPoint</vt:lpstr>
      <vt:lpstr>Нормативные документы</vt:lpstr>
      <vt:lpstr>Презентация PowerPoint</vt:lpstr>
      <vt:lpstr>Формы организации образовательного процесса</vt:lpstr>
      <vt:lpstr>Технологии реализации деятельности</vt:lpstr>
      <vt:lpstr>XIX Всероссийский научно-практический семинар (с международным участием) 2021г.</vt:lpstr>
      <vt:lpstr>Презентация PowerPoint</vt:lpstr>
      <vt:lpstr>Презентация PowerPoint</vt:lpstr>
      <vt:lpstr>Проект «Мы в краю Донском родном, дружно, весело живём» (В рамках 2021г. – «Года мира и понимания»)</vt:lpstr>
      <vt:lpstr>Презентация PowerPoint</vt:lpstr>
      <vt:lpstr>Презентация PowerPoint</vt:lpstr>
      <vt:lpstr>Презентация PowerPoint</vt:lpstr>
      <vt:lpstr>Сказки о музыкальных инструментах народов края</vt:lpstr>
      <vt:lpstr>Детские национальные игры</vt:lpstr>
      <vt:lpstr>Этнокультурная среда</vt:lpstr>
      <vt:lpstr>Презентация PowerPoint</vt:lpstr>
      <vt:lpstr>Презентация PowerPoint</vt:lpstr>
      <vt:lpstr> Интегративные занятия</vt:lpstr>
      <vt:lpstr>Презентация PowerPoint</vt:lpstr>
      <vt:lpstr>Сюжетно-ролевая игра «Чаепитие в чайхане» </vt:lpstr>
      <vt:lpstr>Дидактическая игра «Знакомство с костюмами народов России»</vt:lpstr>
      <vt:lpstr>Экскурсия в дом культуры «Дружбы народов»</vt:lpstr>
      <vt:lpstr>Презентация PowerPoint</vt:lpstr>
      <vt:lpstr>Фото-экскурсия «Знакомство с народно-прикладным искусством Индии»</vt:lpstr>
      <vt:lpstr>Презентация PowerPoint</vt:lpstr>
      <vt:lpstr>Презентация PowerPoint</vt:lpstr>
      <vt:lpstr>Презентация PowerPoint</vt:lpstr>
      <vt:lpstr>«Рождественские  колядки»</vt:lpstr>
      <vt:lpstr>Презентация PowerPoint</vt:lpstr>
      <vt:lpstr>Игби – в Дагестане</vt:lpstr>
      <vt:lpstr>Навруз</vt:lpstr>
      <vt:lpstr>Презентация PowerPoint</vt:lpstr>
      <vt:lpstr>«Пасхальные традиции гостей Донского края»</vt:lpstr>
      <vt:lpstr>Презентация PowerPoint</vt:lpstr>
      <vt:lpstr>Восточный базар</vt:lpstr>
      <vt:lpstr>Презентация PowerPoint</vt:lpstr>
      <vt:lpstr>Великий казачий праздник «Покров»</vt:lpstr>
      <vt:lpstr>Презентация PowerPoint</vt:lpstr>
      <vt:lpstr>Концерт педагога музыкальной школы С. Рахманинова Л.А. Жеребятьва</vt:lpstr>
      <vt:lpstr>«День Единства – праздник дружбы»</vt:lpstr>
      <vt:lpstr>Наши достижения </vt:lpstr>
      <vt:lpstr>Презентация PowerPoint</vt:lpstr>
      <vt:lpstr>«Проектирование работы по национально-этнокультурному (казачьему) компоненту в условиях поликультурной среды во взаимодействии с педагогами»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«Проектирование работы по национально-этнокультурному (казачьему) компоненту в условиях поликультурной среды во взаимодействии с педагогами ДОУ»</dc:title>
  <dc:creator>Сергей Шпонарский</dc:creator>
  <cp:lastModifiedBy>admin</cp:lastModifiedBy>
  <cp:revision>50</cp:revision>
  <dcterms:created xsi:type="dcterms:W3CDTF">2022-01-20T12:04:32Z</dcterms:created>
  <dcterms:modified xsi:type="dcterms:W3CDTF">2022-02-28T08:52:36Z</dcterms:modified>
</cp:coreProperties>
</file>